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375" r:id="rId2"/>
    <p:sldId id="517" r:id="rId3"/>
    <p:sldId id="487" r:id="rId4"/>
    <p:sldId id="407" r:id="rId5"/>
    <p:sldId id="490" r:id="rId6"/>
    <p:sldId id="493" r:id="rId7"/>
    <p:sldId id="492" r:id="rId8"/>
    <p:sldId id="491" r:id="rId9"/>
    <p:sldId id="518" r:id="rId10"/>
    <p:sldId id="520" r:id="rId11"/>
    <p:sldId id="521" r:id="rId12"/>
    <p:sldId id="523" r:id="rId13"/>
    <p:sldId id="524" r:id="rId14"/>
    <p:sldId id="501" r:id="rId15"/>
    <p:sldId id="494" r:id="rId16"/>
    <p:sldId id="525" r:id="rId17"/>
    <p:sldId id="526" r:id="rId18"/>
    <p:sldId id="495" r:id="rId19"/>
    <p:sldId id="519" r:id="rId20"/>
    <p:sldId id="496" r:id="rId21"/>
    <p:sldId id="522" r:id="rId22"/>
    <p:sldId id="392" r:id="rId23"/>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64">
          <p15:clr>
            <a:srgbClr val="A4A3A4"/>
          </p15:clr>
        </p15:guide>
        <p15:guide id="2" pos="537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ck Henkel" initials="JH" lastIdx="4" clrIdx="0">
    <p:extLst/>
  </p:cmAuthor>
  <p:cmAuthor id="2" name="BABIS" initials="Babis" lastIdx="5" clrIdx="1"/>
  <p:cmAuthor id="3" name="Dorogi Ildikó" initials="DI" lastIdx="2" clrIdx="2">
    <p:extLst>
      <p:ext uri="{19B8F6BF-5375-455C-9EA6-DF929625EA0E}">
        <p15:presenceInfo xmlns:p15="http://schemas.microsoft.com/office/powerpoint/2012/main" userId="Dorogi Ildikó"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BAB"/>
    <a:srgbClr val="DA1E3F"/>
    <a:srgbClr val="214097"/>
    <a:srgbClr val="FFFFFF"/>
    <a:srgbClr val="67ACB5"/>
    <a:srgbClr val="204596"/>
    <a:srgbClr val="FDB913"/>
    <a:srgbClr val="335E64"/>
    <a:srgbClr val="253F60"/>
    <a:srgbClr val="2044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85" autoAdjust="0"/>
    <p:restoredTop sz="76985" autoAdjust="0"/>
  </p:normalViewPr>
  <p:slideViewPr>
    <p:cSldViewPr showGuides="1">
      <p:cViewPr varScale="1">
        <p:scale>
          <a:sx n="54" d="100"/>
          <a:sy n="54" d="100"/>
        </p:scale>
        <p:origin x="1932" y="66"/>
      </p:cViewPr>
      <p:guideLst>
        <p:guide orient="horz" pos="3264"/>
        <p:guide pos="5376"/>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1"/>
            <a:ext cx="3077137" cy="511813"/>
          </a:xfrm>
          <a:prstGeom prst="rect">
            <a:avLst/>
          </a:prstGeom>
        </p:spPr>
        <p:txBody>
          <a:bodyPr vert="horz" lIns="94768" tIns="47384" rIns="94768" bIns="47384" rtlCol="0"/>
          <a:lstStyle>
            <a:lvl1pPr algn="l">
              <a:defRPr sz="1200"/>
            </a:lvl1pPr>
          </a:lstStyle>
          <a:p>
            <a:endParaRPr lang="pt-PT"/>
          </a:p>
        </p:txBody>
      </p:sp>
      <p:sp>
        <p:nvSpPr>
          <p:cNvPr id="3" name="Marcador de Posição da Data 2"/>
          <p:cNvSpPr>
            <a:spLocks noGrp="1"/>
          </p:cNvSpPr>
          <p:nvPr>
            <p:ph type="dt" idx="1"/>
          </p:nvPr>
        </p:nvSpPr>
        <p:spPr>
          <a:xfrm>
            <a:off x="4020506" y="1"/>
            <a:ext cx="3077137" cy="511813"/>
          </a:xfrm>
          <a:prstGeom prst="rect">
            <a:avLst/>
          </a:prstGeom>
        </p:spPr>
        <p:txBody>
          <a:bodyPr vert="horz" lIns="94768" tIns="47384" rIns="94768" bIns="47384" rtlCol="0"/>
          <a:lstStyle>
            <a:lvl1pPr algn="r">
              <a:defRPr sz="1200"/>
            </a:lvl1pPr>
          </a:lstStyle>
          <a:p>
            <a:fld id="{20DA8878-5DE1-461A-87C9-3F441EF9468F}" type="datetimeFigureOut">
              <a:rPr lang="pt-PT" smtClean="0"/>
              <a:pPr/>
              <a:t>13-10-2019</a:t>
            </a:fld>
            <a:endParaRPr lang="pt-PT"/>
          </a:p>
        </p:txBody>
      </p:sp>
      <p:sp>
        <p:nvSpPr>
          <p:cNvPr id="4" name="Marcador de Posição da Imagem do Diapositivo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4768" tIns="47384" rIns="94768" bIns="47384" rtlCol="0" anchor="ctr"/>
          <a:lstStyle/>
          <a:p>
            <a:endParaRPr lang="pt-PT"/>
          </a:p>
        </p:txBody>
      </p:sp>
      <p:sp>
        <p:nvSpPr>
          <p:cNvPr id="5" name="Marcador de Posição de Notas 4"/>
          <p:cNvSpPr>
            <a:spLocks noGrp="1"/>
          </p:cNvSpPr>
          <p:nvPr>
            <p:ph type="body" sz="quarter" idx="3"/>
          </p:nvPr>
        </p:nvSpPr>
        <p:spPr>
          <a:xfrm>
            <a:off x="709599" y="4861400"/>
            <a:ext cx="5680103" cy="4606317"/>
          </a:xfrm>
          <a:prstGeom prst="rect">
            <a:avLst/>
          </a:prstGeom>
        </p:spPr>
        <p:txBody>
          <a:bodyPr vert="horz" lIns="94768" tIns="47384" rIns="94768" bIns="47384" rtlCol="0"/>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6" name="Marcador de Posição do Rodapé 5"/>
          <p:cNvSpPr>
            <a:spLocks noGrp="1"/>
          </p:cNvSpPr>
          <p:nvPr>
            <p:ph type="ftr" sz="quarter" idx="4"/>
          </p:nvPr>
        </p:nvSpPr>
        <p:spPr>
          <a:xfrm>
            <a:off x="0" y="9721155"/>
            <a:ext cx="3077137" cy="511812"/>
          </a:xfrm>
          <a:prstGeom prst="rect">
            <a:avLst/>
          </a:prstGeom>
        </p:spPr>
        <p:txBody>
          <a:bodyPr vert="horz" lIns="94768" tIns="47384" rIns="94768" bIns="47384"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4020506" y="9721155"/>
            <a:ext cx="3077137" cy="511812"/>
          </a:xfrm>
          <a:prstGeom prst="rect">
            <a:avLst/>
          </a:prstGeom>
        </p:spPr>
        <p:txBody>
          <a:bodyPr vert="horz" lIns="94768" tIns="47384" rIns="94768" bIns="47384" rtlCol="0" anchor="b"/>
          <a:lstStyle>
            <a:lvl1pPr algn="r">
              <a:defRPr sz="1200"/>
            </a:lvl1pPr>
          </a:lstStyle>
          <a:p>
            <a:fld id="{5CDA422A-5191-4D4A-BAE5-90BF8FF67899}" type="slidenum">
              <a:rPr lang="pt-PT" smtClean="0"/>
              <a:pPr/>
              <a:t>‹#›</a:t>
            </a:fld>
            <a:endParaRPr lang="pt-PT"/>
          </a:p>
        </p:txBody>
      </p:sp>
    </p:spTree>
    <p:extLst>
      <p:ext uri="{BB962C8B-B14F-4D97-AF65-F5344CB8AC3E}">
        <p14:creationId xmlns:p14="http://schemas.microsoft.com/office/powerpoint/2010/main" val="134276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CDA422A-5191-4D4A-BAE5-90BF8FF67899}" type="slidenum">
              <a:rPr lang="pt-PT" smtClean="0"/>
              <a:pPr/>
              <a:t>1</a:t>
            </a:fld>
            <a:endParaRPr lang="pt-PT"/>
          </a:p>
        </p:txBody>
      </p:sp>
    </p:spTree>
    <p:extLst>
      <p:ext uri="{BB962C8B-B14F-4D97-AF65-F5344CB8AC3E}">
        <p14:creationId xmlns:p14="http://schemas.microsoft.com/office/powerpoint/2010/main" val="3768440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Three tours will be </a:t>
            </a:r>
            <a:r>
              <a:rPr lang="en-US" sz="1200" b="0" i="0" u="none" strike="noStrike" kern="1200" baseline="0" dirty="0" err="1" smtClean="0">
                <a:solidFill>
                  <a:schemeClr val="tx1"/>
                </a:solidFill>
                <a:latin typeface="+mn-lt"/>
                <a:ea typeface="+mn-ea"/>
                <a:cs typeface="+mn-cs"/>
              </a:rPr>
              <a:t>organised</a:t>
            </a:r>
            <a:r>
              <a:rPr lang="en-US" sz="1200" b="0" i="0" u="none" strike="noStrike" kern="1200" baseline="0" dirty="0" smtClean="0">
                <a:solidFill>
                  <a:schemeClr val="tx1"/>
                </a:solidFill>
                <a:latin typeface="+mn-lt"/>
                <a:ea typeface="+mn-ea"/>
                <a:cs typeface="+mn-cs"/>
              </a:rPr>
              <a:t>, which focus on smart specialization concentrations (advanced</a:t>
            </a:r>
          </a:p>
          <a:p>
            <a:r>
              <a:rPr lang="en-US" sz="1200" b="0" i="0" u="none" strike="noStrike" kern="1200" baseline="0" dirty="0" smtClean="0">
                <a:solidFill>
                  <a:schemeClr val="tx1"/>
                </a:solidFill>
                <a:latin typeface="+mn-lt"/>
                <a:ea typeface="+mn-ea"/>
                <a:cs typeface="+mn-cs"/>
              </a:rPr>
              <a:t>manufacturing, food and beverage, and smart city), consist of at least 10 participants per tour, for a total minimum</a:t>
            </a:r>
          </a:p>
          <a:p>
            <a:r>
              <a:rPr lang="en-US" sz="1200" b="0" i="0" u="none" strike="noStrike" kern="1200" baseline="0" dirty="0" smtClean="0">
                <a:solidFill>
                  <a:schemeClr val="tx1"/>
                </a:solidFill>
                <a:latin typeface="+mn-lt"/>
                <a:ea typeface="+mn-ea"/>
                <a:cs typeface="+mn-cs"/>
              </a:rPr>
              <a:t>participation of 30 EU stakeholders</a:t>
            </a:r>
            <a:endParaRPr lang="hu-HU" dirty="0"/>
          </a:p>
        </p:txBody>
      </p:sp>
      <p:sp>
        <p:nvSpPr>
          <p:cNvPr id="4" name="Dia számának helye 3"/>
          <p:cNvSpPr>
            <a:spLocks noGrp="1"/>
          </p:cNvSpPr>
          <p:nvPr>
            <p:ph type="sldNum" sz="quarter" idx="10"/>
          </p:nvPr>
        </p:nvSpPr>
        <p:spPr/>
        <p:txBody>
          <a:bodyPr/>
          <a:lstStyle/>
          <a:p>
            <a:fld id="{5CDA422A-5191-4D4A-BAE5-90BF8FF67899}" type="slidenum">
              <a:rPr lang="pt-PT" smtClean="0"/>
              <a:pPr/>
              <a:t>10</a:t>
            </a:fld>
            <a:endParaRPr lang="pt-PT"/>
          </a:p>
        </p:txBody>
      </p:sp>
    </p:spTree>
    <p:extLst>
      <p:ext uri="{BB962C8B-B14F-4D97-AF65-F5344CB8AC3E}">
        <p14:creationId xmlns:p14="http://schemas.microsoft.com/office/powerpoint/2010/main" val="19086646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sz="1200" b="0" i="0" kern="1200" dirty="0" smtClean="0">
                <a:solidFill>
                  <a:schemeClr val="tx1"/>
                </a:solidFill>
                <a:effectLst/>
                <a:latin typeface="+mn-lt"/>
                <a:ea typeface="+mn-ea"/>
                <a:cs typeface="+mn-cs"/>
              </a:rPr>
              <a:t>ENRICH in the USA is launching a Smart City-Focused Tour in Dallas, Texas to assist European Countries smart city stakeholders in connecting to early adopters, and/or finding an ideal US demonstration site for relevant solutions in urban </a:t>
            </a:r>
            <a:r>
              <a:rPr lang="en-US" sz="1200" b="0" i="0" kern="1200" dirty="0" err="1" smtClean="0">
                <a:solidFill>
                  <a:schemeClr val="tx1"/>
                </a:solidFill>
                <a:effectLst/>
                <a:latin typeface="+mn-lt"/>
                <a:ea typeface="+mn-ea"/>
                <a:cs typeface="+mn-cs"/>
              </a:rPr>
              <a:t>IoT</a:t>
            </a:r>
            <a:r>
              <a:rPr lang="en-US" sz="1200" b="0" i="0" kern="1200" dirty="0" smtClean="0">
                <a:solidFill>
                  <a:schemeClr val="tx1"/>
                </a:solidFill>
                <a:effectLst/>
                <a:latin typeface="+mn-lt"/>
                <a:ea typeface="+mn-ea"/>
                <a:cs typeface="+mn-cs"/>
              </a:rPr>
              <a:t> infrastructure serving massive populations. </a:t>
            </a:r>
            <a:endParaRPr lang="hu-HU" sz="1200" b="0" i="0" kern="1200" dirty="0" smtClean="0">
              <a:solidFill>
                <a:schemeClr val="tx1"/>
              </a:solidFill>
              <a:effectLst/>
              <a:latin typeface="+mn-lt"/>
              <a:ea typeface="+mn-ea"/>
              <a:cs typeface="+mn-cs"/>
            </a:endParaRPr>
          </a:p>
          <a:p>
            <a:r>
              <a:rPr lang="hu-HU" sz="1200" b="0" i="0" kern="1200" dirty="0" err="1" smtClean="0">
                <a:solidFill>
                  <a:schemeClr val="tx1"/>
                </a:solidFill>
                <a:effectLst/>
                <a:latin typeface="+mn-lt"/>
                <a:ea typeface="+mn-ea"/>
                <a:cs typeface="+mn-cs"/>
              </a:rPr>
              <a:t>It</a:t>
            </a:r>
            <a:r>
              <a:rPr lang="hu-HU"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provides European stakeholders access to </a:t>
            </a:r>
            <a:r>
              <a:rPr lang="en-US" sz="1200" b="0" i="0" kern="1200" dirty="0" err="1" smtClean="0">
                <a:solidFill>
                  <a:schemeClr val="tx1"/>
                </a:solidFill>
                <a:effectLst/>
                <a:latin typeface="+mn-lt"/>
                <a:ea typeface="+mn-ea"/>
                <a:cs typeface="+mn-cs"/>
              </a:rPr>
              <a:t>IoT</a:t>
            </a:r>
            <a:r>
              <a:rPr lang="en-US" sz="1200" b="0" i="0" kern="1200" dirty="0" smtClean="0">
                <a:solidFill>
                  <a:schemeClr val="tx1"/>
                </a:solidFill>
                <a:effectLst/>
                <a:latin typeface="+mn-lt"/>
                <a:ea typeface="+mn-ea"/>
                <a:cs typeface="+mn-cs"/>
              </a:rPr>
              <a:t> and other smart technologies.</a:t>
            </a:r>
            <a:endParaRPr lang="hu-HU" sz="1200" b="0" i="0" kern="1200" dirty="0" smtClean="0">
              <a:solidFill>
                <a:schemeClr val="tx1"/>
              </a:solidFill>
              <a:effectLst/>
              <a:latin typeface="+mn-lt"/>
              <a:ea typeface="+mn-ea"/>
              <a:cs typeface="+mn-cs"/>
            </a:endParaRPr>
          </a:p>
          <a:p>
            <a:r>
              <a:rPr lang="hu-HU" sz="1200" b="0" i="0" kern="1200" dirty="0" err="1" smtClean="0">
                <a:solidFill>
                  <a:schemeClr val="tx1"/>
                </a:solidFill>
                <a:effectLst/>
                <a:latin typeface="+mn-lt"/>
                <a:ea typeface="+mn-ea"/>
                <a:cs typeface="+mn-cs"/>
              </a:rPr>
              <a:t>This</a:t>
            </a:r>
            <a:r>
              <a:rPr lang="hu-HU" sz="1200" b="0" i="0" kern="1200" baseline="0" dirty="0" smtClean="0">
                <a:solidFill>
                  <a:schemeClr val="tx1"/>
                </a:solidFill>
                <a:effectLst/>
                <a:latin typeface="+mn-lt"/>
                <a:ea typeface="+mn-ea"/>
                <a:cs typeface="+mn-cs"/>
              </a:rPr>
              <a:t> service </a:t>
            </a:r>
            <a:r>
              <a:rPr lang="hu-HU" sz="1200" b="0" i="0" kern="1200" baseline="0" dirty="0" err="1" smtClean="0">
                <a:solidFill>
                  <a:schemeClr val="tx1"/>
                </a:solidFill>
                <a:effectLst/>
                <a:latin typeface="+mn-lt"/>
                <a:ea typeface="+mn-ea"/>
                <a:cs typeface="+mn-cs"/>
              </a:rPr>
              <a:t>gives</a:t>
            </a:r>
            <a:r>
              <a:rPr lang="hu-HU" sz="1200" b="0" i="0" kern="1200" baseline="0" dirty="0" smtClean="0">
                <a:solidFill>
                  <a:schemeClr val="tx1"/>
                </a:solidFill>
                <a:effectLst/>
                <a:latin typeface="+mn-lt"/>
                <a:ea typeface="+mn-ea"/>
                <a:cs typeface="+mn-cs"/>
              </a:rPr>
              <a:t> </a:t>
            </a:r>
            <a:r>
              <a:rPr lang="hu-HU" sz="1200" b="0" i="0" kern="1200" baseline="0" dirty="0" err="1" smtClean="0">
                <a:solidFill>
                  <a:schemeClr val="tx1"/>
                </a:solidFill>
                <a:effectLst/>
                <a:latin typeface="+mn-lt"/>
                <a:ea typeface="+mn-ea"/>
                <a:cs typeface="+mn-cs"/>
              </a:rPr>
              <a:t>you</a:t>
            </a:r>
            <a:r>
              <a:rPr lang="hu-HU" sz="1200" b="0" i="0" kern="1200" baseline="0" dirty="0" smtClean="0">
                <a:solidFill>
                  <a:schemeClr val="tx1"/>
                </a:solidFill>
                <a:effectLst/>
                <a:latin typeface="+mn-lt"/>
                <a:ea typeface="+mn-ea"/>
                <a:cs typeface="+mn-cs"/>
              </a:rPr>
              <a:t> </a:t>
            </a:r>
            <a:r>
              <a:rPr lang="hu-HU" sz="1200" b="0" i="0" kern="1200" baseline="0" dirty="0" err="1" smtClean="0">
                <a:solidFill>
                  <a:schemeClr val="tx1"/>
                </a:solidFill>
                <a:effectLst/>
                <a:latin typeface="+mn-lt"/>
                <a:ea typeface="+mn-ea"/>
                <a:cs typeface="+mn-cs"/>
              </a:rPr>
              <a:t>the</a:t>
            </a:r>
            <a:r>
              <a:rPr lang="hu-HU" sz="1200" b="0" i="0" kern="1200" baseline="0" dirty="0" smtClean="0">
                <a:solidFill>
                  <a:schemeClr val="tx1"/>
                </a:solidFill>
                <a:effectLst/>
                <a:latin typeface="+mn-lt"/>
                <a:ea typeface="+mn-ea"/>
                <a:cs typeface="+mn-cs"/>
              </a:rPr>
              <a:t> </a:t>
            </a:r>
            <a:r>
              <a:rPr lang="hu-HU" sz="1200" b="0" i="0" kern="1200" baseline="0" dirty="0" err="1" smtClean="0">
                <a:solidFill>
                  <a:schemeClr val="tx1"/>
                </a:solidFill>
                <a:effectLst/>
                <a:latin typeface="+mn-lt"/>
                <a:ea typeface="+mn-ea"/>
                <a:cs typeface="+mn-cs"/>
              </a:rPr>
              <a:t>opportunity</a:t>
            </a:r>
            <a:r>
              <a:rPr lang="hu-HU" sz="1200" b="0" i="0" kern="1200" baseline="0" dirty="0" smtClean="0">
                <a:solidFill>
                  <a:schemeClr val="tx1"/>
                </a:solidFill>
                <a:effectLst/>
                <a:latin typeface="+mn-lt"/>
                <a:ea typeface="+mn-ea"/>
                <a:cs typeface="+mn-cs"/>
              </a:rPr>
              <a:t> </a:t>
            </a:r>
            <a:r>
              <a:rPr lang="hu-HU" sz="1200" b="0" i="0" kern="1200" baseline="0" dirty="0" err="1" smtClean="0">
                <a:solidFill>
                  <a:schemeClr val="tx1"/>
                </a:solidFill>
                <a:effectLst/>
                <a:latin typeface="+mn-lt"/>
                <a:ea typeface="+mn-ea"/>
                <a:cs typeface="+mn-cs"/>
              </a:rPr>
              <a:t>to</a:t>
            </a:r>
            <a:r>
              <a:rPr lang="hu-HU" sz="1200" b="0" i="0" kern="1200" baseline="0" dirty="0" smtClean="0">
                <a:solidFill>
                  <a:schemeClr val="tx1"/>
                </a:solidFill>
                <a:effectLst/>
                <a:latin typeface="+mn-lt"/>
                <a:ea typeface="+mn-ea"/>
                <a:cs typeface="+mn-cs"/>
              </a:rPr>
              <a:t> m</a:t>
            </a:r>
            <a:r>
              <a:rPr lang="en-US" sz="1200" b="0" i="0" kern="1200" dirty="0" err="1" smtClean="0">
                <a:solidFill>
                  <a:schemeClr val="tx1"/>
                </a:solidFill>
                <a:effectLst/>
                <a:latin typeface="+mn-lt"/>
                <a:ea typeface="+mn-ea"/>
                <a:cs typeface="+mn-cs"/>
              </a:rPr>
              <a:t>eet</a:t>
            </a:r>
            <a:r>
              <a:rPr lang="en-US" sz="1200" b="0" i="0" kern="1200" dirty="0" smtClean="0">
                <a:solidFill>
                  <a:schemeClr val="tx1"/>
                </a:solidFill>
                <a:effectLst/>
                <a:latin typeface="+mn-lt"/>
                <a:ea typeface="+mn-ea"/>
                <a:cs typeface="+mn-cs"/>
              </a:rPr>
              <a:t> with potential customers and secure real-world demonstration sites in a breadth of smart city applications</a:t>
            </a:r>
            <a:endParaRPr lang="hu-HU"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Make introductions to and procure networking opportunities to strategic corporate stakeholders and government officials who deployed the smart city initiatives of the Dallas region, and investors integral to the US smart cities/</a:t>
            </a:r>
            <a:r>
              <a:rPr lang="en-US" sz="1200" b="0" i="0" kern="1200" dirty="0" err="1" smtClean="0">
                <a:solidFill>
                  <a:schemeClr val="tx1"/>
                </a:solidFill>
                <a:effectLst/>
                <a:latin typeface="+mn-lt"/>
                <a:ea typeface="+mn-ea"/>
                <a:cs typeface="+mn-cs"/>
              </a:rPr>
              <a:t>IoT</a:t>
            </a:r>
            <a:r>
              <a:rPr lang="en-US" sz="1200" b="0" i="0" kern="1200" dirty="0" smtClean="0">
                <a:solidFill>
                  <a:schemeClr val="tx1"/>
                </a:solidFill>
                <a:effectLst/>
                <a:latin typeface="+mn-lt"/>
                <a:ea typeface="+mn-ea"/>
                <a:cs typeface="+mn-cs"/>
              </a:rPr>
              <a:t> market</a:t>
            </a:r>
            <a:endParaRPr lang="hu-HU"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Tour is ideal for</a:t>
            </a:r>
            <a:endParaRPr lang="hu-HU" sz="1200" b="0" i="0" kern="1200" dirty="0" smtClean="0">
              <a:solidFill>
                <a:schemeClr val="tx1"/>
              </a:solidFill>
              <a:effectLst/>
              <a:latin typeface="+mn-lt"/>
              <a:ea typeface="+mn-ea"/>
              <a:cs typeface="+mn-cs"/>
            </a:endParaRPr>
          </a:p>
          <a:p>
            <a:r>
              <a:rPr lang="hu-HU" sz="1200" b="0" i="0" kern="1200" baseline="0" dirty="0" smtClean="0">
                <a:solidFill>
                  <a:schemeClr val="tx1"/>
                </a:solidFill>
                <a:effectLst/>
                <a:latin typeface="+mn-lt"/>
                <a:ea typeface="+mn-ea"/>
                <a:cs typeface="+mn-cs"/>
              </a:rPr>
              <a:t>   - </a:t>
            </a:r>
            <a:r>
              <a:rPr lang="en-US" sz="1200" b="0" i="0" kern="1200" dirty="0" smtClean="0">
                <a:solidFill>
                  <a:schemeClr val="tx1"/>
                </a:solidFill>
                <a:effectLst/>
                <a:latin typeface="+mn-lt"/>
                <a:ea typeface="+mn-ea"/>
                <a:cs typeface="+mn-cs"/>
              </a:rPr>
              <a:t>smart city-interested stakeholders from research, innovation, and/or business organizations from the EU</a:t>
            </a:r>
            <a:endParaRPr lang="hu-HU" sz="1200" b="0" i="0" kern="1200" dirty="0" smtClean="0">
              <a:solidFill>
                <a:schemeClr val="tx1"/>
              </a:solidFill>
              <a:effectLst/>
              <a:latin typeface="+mn-lt"/>
              <a:ea typeface="+mn-ea"/>
              <a:cs typeface="+mn-cs"/>
            </a:endParaRPr>
          </a:p>
          <a:p>
            <a:r>
              <a:rPr lang="hu-HU" sz="1200" b="0" i="0" kern="1200" dirty="0" smtClean="0">
                <a:solidFill>
                  <a:schemeClr val="tx1"/>
                </a:solidFill>
                <a:effectLst/>
                <a:latin typeface="+mn-lt"/>
                <a:ea typeface="+mn-ea"/>
                <a:cs typeface="+mn-cs"/>
              </a:rPr>
              <a:t>   - </a:t>
            </a:r>
            <a:r>
              <a:rPr lang="en-US" sz="1200" b="0" i="0" kern="1200" dirty="0" smtClean="0">
                <a:solidFill>
                  <a:schemeClr val="tx1"/>
                </a:solidFill>
                <a:effectLst/>
                <a:latin typeface="+mn-lt"/>
                <a:ea typeface="+mn-ea"/>
                <a:cs typeface="+mn-cs"/>
              </a:rPr>
              <a:t>Government officials, cluster coordinators, and/or other smart city specialization experts from the EU seeking a “sister city” from another federal government for their research and innovation stakeholders to collaborate with, are also welcome to foster connections from the Tour.</a:t>
            </a:r>
            <a:endParaRPr lang="en-US" dirty="0"/>
          </a:p>
        </p:txBody>
      </p:sp>
      <p:sp>
        <p:nvSpPr>
          <p:cNvPr id="4" name="Dia számának helye 3"/>
          <p:cNvSpPr>
            <a:spLocks noGrp="1"/>
          </p:cNvSpPr>
          <p:nvPr>
            <p:ph type="sldNum" sz="quarter" idx="10"/>
          </p:nvPr>
        </p:nvSpPr>
        <p:spPr/>
        <p:txBody>
          <a:bodyPr/>
          <a:lstStyle/>
          <a:p>
            <a:fld id="{5CDA422A-5191-4D4A-BAE5-90BF8FF67899}" type="slidenum">
              <a:rPr lang="pt-PT" smtClean="0"/>
              <a:pPr/>
              <a:t>11</a:t>
            </a:fld>
            <a:endParaRPr lang="pt-PT"/>
          </a:p>
        </p:txBody>
      </p:sp>
    </p:spTree>
    <p:extLst>
      <p:ext uri="{BB962C8B-B14F-4D97-AF65-F5344CB8AC3E}">
        <p14:creationId xmlns:p14="http://schemas.microsoft.com/office/powerpoint/2010/main" val="811380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dirty="0"/>
          </a:p>
        </p:txBody>
      </p:sp>
      <p:sp>
        <p:nvSpPr>
          <p:cNvPr id="4" name="Dia számának helye 3"/>
          <p:cNvSpPr>
            <a:spLocks noGrp="1"/>
          </p:cNvSpPr>
          <p:nvPr>
            <p:ph type="sldNum" sz="quarter" idx="10"/>
          </p:nvPr>
        </p:nvSpPr>
        <p:spPr/>
        <p:txBody>
          <a:bodyPr/>
          <a:lstStyle/>
          <a:p>
            <a:fld id="{5CDA422A-5191-4D4A-BAE5-90BF8FF67899}" type="slidenum">
              <a:rPr lang="pt-PT" smtClean="0"/>
              <a:pPr/>
              <a:t>12</a:t>
            </a:fld>
            <a:endParaRPr lang="pt-PT"/>
          </a:p>
        </p:txBody>
      </p:sp>
    </p:spTree>
    <p:extLst>
      <p:ext uri="{BB962C8B-B14F-4D97-AF65-F5344CB8AC3E}">
        <p14:creationId xmlns:p14="http://schemas.microsoft.com/office/powerpoint/2010/main" val="8553462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dirty="0"/>
          </a:p>
        </p:txBody>
      </p:sp>
      <p:sp>
        <p:nvSpPr>
          <p:cNvPr id="4" name="Dia számának helye 3"/>
          <p:cNvSpPr>
            <a:spLocks noGrp="1"/>
          </p:cNvSpPr>
          <p:nvPr>
            <p:ph type="sldNum" sz="quarter" idx="10"/>
          </p:nvPr>
        </p:nvSpPr>
        <p:spPr/>
        <p:txBody>
          <a:bodyPr/>
          <a:lstStyle/>
          <a:p>
            <a:fld id="{5CDA422A-5191-4D4A-BAE5-90BF8FF67899}" type="slidenum">
              <a:rPr lang="pt-PT" smtClean="0"/>
              <a:pPr/>
              <a:t>13</a:t>
            </a:fld>
            <a:endParaRPr lang="pt-PT"/>
          </a:p>
        </p:txBody>
      </p:sp>
    </p:spTree>
    <p:extLst>
      <p:ext uri="{BB962C8B-B14F-4D97-AF65-F5344CB8AC3E}">
        <p14:creationId xmlns:p14="http://schemas.microsoft.com/office/powerpoint/2010/main" val="4578287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sz="1200" b="0" i="0" kern="1200" dirty="0" smtClean="0">
                <a:solidFill>
                  <a:schemeClr val="tx1"/>
                </a:solidFill>
                <a:effectLst/>
                <a:latin typeface="+mn-lt"/>
                <a:ea typeface="+mn-ea"/>
                <a:cs typeface="+mn-cs"/>
              </a:rPr>
              <a:t>ENRICH in the USA’s </a:t>
            </a:r>
            <a:r>
              <a:rPr lang="en-US" sz="1200" b="0" i="0" kern="1200" dirty="0" err="1" smtClean="0">
                <a:solidFill>
                  <a:schemeClr val="tx1"/>
                </a:solidFill>
                <a:effectLst/>
                <a:latin typeface="+mn-lt"/>
                <a:ea typeface="+mn-ea"/>
                <a:cs typeface="+mn-cs"/>
              </a:rPr>
              <a:t>Match&amp;Pitch</a:t>
            </a:r>
            <a:r>
              <a:rPr lang="en-US" sz="1200" b="0" i="0" kern="1200" dirty="0" smtClean="0">
                <a:solidFill>
                  <a:schemeClr val="tx1"/>
                </a:solidFill>
                <a:effectLst/>
                <a:latin typeface="+mn-lt"/>
                <a:ea typeface="+mn-ea"/>
                <a:cs typeface="+mn-cs"/>
              </a:rPr>
              <a:t> events are bringing local, national, and international businesses under one roof.</a:t>
            </a:r>
            <a:endParaRPr lang="hu-HU"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u-HU" sz="1200" b="0" i="0" kern="1200" dirty="0" smtClean="0">
                <a:solidFill>
                  <a:schemeClr val="tx1"/>
                </a:solidFill>
                <a:effectLst/>
                <a:latin typeface="+mn-lt"/>
                <a:ea typeface="+mn-ea"/>
                <a:cs typeface="+mn-cs"/>
              </a:rPr>
              <a:t>The </a:t>
            </a:r>
            <a:r>
              <a:rPr lang="hu-HU" sz="1200" b="0" i="0" kern="1200" dirty="0" err="1" smtClean="0">
                <a:solidFill>
                  <a:schemeClr val="tx1"/>
                </a:solidFill>
                <a:effectLst/>
                <a:latin typeface="+mn-lt"/>
                <a:ea typeface="+mn-ea"/>
                <a:cs typeface="+mn-cs"/>
              </a:rPr>
              <a:t>event</a:t>
            </a:r>
            <a:r>
              <a:rPr lang="hu-HU" sz="1200" b="0" i="0" kern="1200" dirty="0" smtClean="0">
                <a:solidFill>
                  <a:schemeClr val="tx1"/>
                </a:solidFill>
                <a:effectLst/>
                <a:latin typeface="+mn-lt"/>
                <a:ea typeface="+mn-ea"/>
                <a:cs typeface="+mn-cs"/>
              </a:rPr>
              <a:t> is </a:t>
            </a:r>
            <a:r>
              <a:rPr lang="hu-HU" sz="1200" b="0" i="0" kern="1200" dirty="0" err="1" smtClean="0">
                <a:solidFill>
                  <a:schemeClr val="tx1"/>
                </a:solidFill>
                <a:effectLst/>
                <a:latin typeface="+mn-lt"/>
                <a:ea typeface="+mn-ea"/>
                <a:cs typeface="+mn-cs"/>
              </a:rPr>
              <a:t>for</a:t>
            </a:r>
            <a:r>
              <a:rPr lang="hu-HU" sz="1200" b="0" i="0" kern="1200" dirty="0" smtClean="0">
                <a:solidFill>
                  <a:schemeClr val="tx1"/>
                </a:solidFill>
                <a:effectLst/>
                <a:latin typeface="+mn-lt"/>
                <a:ea typeface="+mn-ea"/>
                <a:cs typeface="+mn-cs"/>
              </a:rPr>
              <a:t> </a:t>
            </a:r>
            <a:r>
              <a:rPr lang="en-GB" sz="1200" b="0" dirty="0" smtClean="0"/>
              <a:t>Participants looking for </a:t>
            </a:r>
            <a:r>
              <a:rPr lang="en-GB" sz="1200" dirty="0" smtClean="0"/>
              <a:t>partnering</a:t>
            </a:r>
            <a:r>
              <a:rPr lang="hu-HU" sz="1200" dirty="0" smtClean="0"/>
              <a:t> and </a:t>
            </a:r>
            <a:r>
              <a:rPr lang="hu-HU" sz="1200" dirty="0" err="1" smtClean="0"/>
              <a:t>investment</a:t>
            </a:r>
            <a:r>
              <a:rPr lang="en-GB" sz="1200" dirty="0" smtClean="0"/>
              <a:t> opportunities</a:t>
            </a:r>
            <a:endParaRPr lang="hu-HU"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We offer events that create opportunities for you to be introduced to early stage focused investors during pitch session</a:t>
            </a:r>
            <a:r>
              <a:rPr lang="hu-HU" sz="1200" b="0" i="0" kern="1200" dirty="0" smtClean="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You will present your early R&amp;D project for tech transfer and licensing opportunities to US corporate partners.</a:t>
            </a:r>
          </a:p>
          <a:p>
            <a:r>
              <a:rPr lang="hu-HU" sz="1200" b="0" i="0" kern="1200" dirty="0" err="1" smtClean="0">
                <a:solidFill>
                  <a:schemeClr val="tx1"/>
                </a:solidFill>
                <a:effectLst/>
                <a:latin typeface="+mn-lt"/>
                <a:ea typeface="+mn-ea"/>
                <a:cs typeface="+mn-cs"/>
              </a:rPr>
              <a:t>Enrich</a:t>
            </a:r>
            <a:r>
              <a:rPr lang="hu-HU" sz="1200" b="0" i="0" kern="1200" baseline="0" dirty="0" smtClean="0">
                <a:solidFill>
                  <a:schemeClr val="tx1"/>
                </a:solidFill>
                <a:effectLst/>
                <a:latin typeface="+mn-lt"/>
                <a:ea typeface="+mn-ea"/>
                <a:cs typeface="+mn-cs"/>
              </a:rPr>
              <a:t> USA</a:t>
            </a:r>
            <a:r>
              <a:rPr lang="en-US" sz="1200" b="0" i="0" kern="1200" dirty="0" smtClean="0">
                <a:solidFill>
                  <a:schemeClr val="tx1"/>
                </a:solidFill>
                <a:effectLst/>
                <a:latin typeface="+mn-lt"/>
                <a:ea typeface="+mn-ea"/>
                <a:cs typeface="+mn-cs"/>
              </a:rPr>
              <a:t> co-organize</a:t>
            </a:r>
            <a:r>
              <a:rPr lang="hu-HU" sz="1200" b="0" i="0" kern="1200" dirty="0" smtClean="0">
                <a:solidFill>
                  <a:schemeClr val="tx1"/>
                </a:solidFill>
                <a:effectLst/>
                <a:latin typeface="+mn-lt"/>
                <a:ea typeface="+mn-ea"/>
                <a:cs typeface="+mn-cs"/>
              </a:rPr>
              <a:t>s</a:t>
            </a:r>
            <a:r>
              <a:rPr lang="en-US" sz="1200" b="0" i="0" kern="1200" dirty="0" smtClean="0">
                <a:solidFill>
                  <a:schemeClr val="tx1"/>
                </a:solidFill>
                <a:effectLst/>
                <a:latin typeface="+mn-lt"/>
                <a:ea typeface="+mn-ea"/>
                <a:cs typeface="+mn-cs"/>
              </a:rPr>
              <a:t> with Enterprise Europe Network (EEN) Matchmaking events with partners, buyers</a:t>
            </a:r>
            <a:r>
              <a:rPr lang="hu-HU" sz="1200" b="0" dirty="0" smtClean="0"/>
              <a:t>, </a:t>
            </a:r>
            <a:r>
              <a:rPr lang="en-US" sz="1200" b="0" dirty="0" smtClean="0"/>
              <a:t>state and local governments, angel networks, reputed investors, Fortune 500 companies</a:t>
            </a:r>
            <a:endParaRPr lang="hu-HU" sz="1200" b="0" dirty="0" smtClean="0"/>
          </a:p>
          <a:p>
            <a:endParaRPr lang="en-US" sz="1200" b="0" i="0" kern="1200" dirty="0" smtClean="0">
              <a:solidFill>
                <a:schemeClr val="tx1"/>
              </a:solidFill>
              <a:effectLst/>
              <a:latin typeface="+mn-lt"/>
              <a:ea typeface="+mn-ea"/>
              <a:cs typeface="+mn-cs"/>
            </a:endParaRPr>
          </a:p>
          <a:p>
            <a:endParaRPr lang="en-US" dirty="0"/>
          </a:p>
        </p:txBody>
      </p:sp>
      <p:sp>
        <p:nvSpPr>
          <p:cNvPr id="4" name="Dia számának helye 3"/>
          <p:cNvSpPr>
            <a:spLocks noGrp="1"/>
          </p:cNvSpPr>
          <p:nvPr>
            <p:ph type="sldNum" sz="quarter" idx="10"/>
          </p:nvPr>
        </p:nvSpPr>
        <p:spPr/>
        <p:txBody>
          <a:bodyPr/>
          <a:lstStyle/>
          <a:p>
            <a:fld id="{5CDA422A-5191-4D4A-BAE5-90BF8FF67899}" type="slidenum">
              <a:rPr lang="pt-PT" smtClean="0"/>
              <a:pPr/>
              <a:t>14</a:t>
            </a:fld>
            <a:endParaRPr lang="pt-PT"/>
          </a:p>
        </p:txBody>
      </p:sp>
    </p:spTree>
    <p:extLst>
      <p:ext uri="{BB962C8B-B14F-4D97-AF65-F5344CB8AC3E}">
        <p14:creationId xmlns:p14="http://schemas.microsoft.com/office/powerpoint/2010/main" val="5296900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ESDP will take place in Philadelphia, PA, USA on 19th – 24th March 2020, in conjunction with the American Chemical Society’s (ACS) National Spring Meeting. </a:t>
            </a:r>
            <a:endParaRPr lang="hu-HU"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Program will provide a 3-day technical training and info session on crucial topics for entering the US market, before the ACS conference. </a:t>
            </a:r>
            <a:endParaRPr lang="hu-HU" sz="1200" b="0" i="0" kern="1200" dirty="0" smtClean="0">
              <a:solidFill>
                <a:schemeClr val="tx1"/>
              </a:solidFill>
              <a:effectLst/>
              <a:latin typeface="+mn-lt"/>
              <a:ea typeface="+mn-ea"/>
              <a:cs typeface="+mn-cs"/>
            </a:endParaRPr>
          </a:p>
          <a:p>
            <a:r>
              <a:rPr lang="hu-HU" sz="1200" b="0" i="0" kern="1200" dirty="0" smtClean="0">
                <a:solidFill>
                  <a:schemeClr val="tx1"/>
                </a:solidFill>
                <a:effectLst/>
                <a:latin typeface="+mn-lt"/>
                <a:ea typeface="+mn-ea"/>
                <a:cs typeface="+mn-cs"/>
              </a:rPr>
              <a:t>Prior </a:t>
            </a:r>
            <a:r>
              <a:rPr lang="hu-HU" sz="1200" b="0" i="0" kern="1200" dirty="0" err="1" smtClean="0">
                <a:solidFill>
                  <a:schemeClr val="tx1"/>
                </a:solidFill>
                <a:effectLst/>
                <a:latin typeface="+mn-lt"/>
                <a:ea typeface="+mn-ea"/>
                <a:cs typeface="+mn-cs"/>
              </a:rPr>
              <a:t>to</a:t>
            </a:r>
            <a:r>
              <a:rPr lang="hu-HU" sz="1200" b="0" i="0" kern="1200" dirty="0" smtClean="0">
                <a:solidFill>
                  <a:schemeClr val="tx1"/>
                </a:solidFill>
                <a:effectLst/>
                <a:latin typeface="+mn-lt"/>
                <a:ea typeface="+mn-ea"/>
                <a:cs typeface="+mn-cs"/>
              </a:rPr>
              <a:t> </a:t>
            </a:r>
            <a:r>
              <a:rPr lang="hu-HU" sz="1200" b="0" i="0" kern="1200" dirty="0" err="1" smtClean="0">
                <a:solidFill>
                  <a:schemeClr val="tx1"/>
                </a:solidFill>
                <a:effectLst/>
                <a:latin typeface="+mn-lt"/>
                <a:ea typeface="+mn-ea"/>
                <a:cs typeface="+mn-cs"/>
              </a:rPr>
              <a:t>the</a:t>
            </a:r>
            <a:r>
              <a:rPr lang="hu-HU" sz="1200" b="0" i="0" kern="1200" dirty="0" smtClean="0">
                <a:solidFill>
                  <a:schemeClr val="tx1"/>
                </a:solidFill>
                <a:effectLst/>
                <a:latin typeface="+mn-lt"/>
                <a:ea typeface="+mn-ea"/>
                <a:cs typeface="+mn-cs"/>
              </a:rPr>
              <a:t> program y</a:t>
            </a:r>
            <a:r>
              <a:rPr lang="en-US" sz="1200" b="0" i="0" kern="1200" dirty="0" err="1" smtClean="0">
                <a:solidFill>
                  <a:schemeClr val="tx1"/>
                </a:solidFill>
                <a:effectLst/>
                <a:latin typeface="+mn-lt"/>
                <a:ea typeface="+mn-ea"/>
                <a:cs typeface="+mn-cs"/>
              </a:rPr>
              <a:t>ou</a:t>
            </a:r>
            <a:r>
              <a:rPr lang="en-US" sz="1200" b="0" i="0" kern="1200" dirty="0" smtClean="0">
                <a:solidFill>
                  <a:schemeClr val="tx1"/>
                </a:solidFill>
                <a:effectLst/>
                <a:latin typeface="+mn-lt"/>
                <a:ea typeface="+mn-ea"/>
                <a:cs typeface="+mn-cs"/>
              </a:rPr>
              <a:t> will be matched to highly-qualified experts from science and business </a:t>
            </a:r>
            <a:r>
              <a:rPr lang="hu-HU" sz="1200" b="0" i="0" kern="1200" dirty="0" err="1" smtClean="0">
                <a:solidFill>
                  <a:schemeClr val="tx1"/>
                </a:solidFill>
                <a:effectLst/>
                <a:latin typeface="+mn-lt"/>
                <a:ea typeface="+mn-ea"/>
                <a:cs typeface="+mn-cs"/>
              </a:rPr>
              <a:t>as</a:t>
            </a:r>
            <a:r>
              <a:rPr lang="en-US" sz="1200" b="0" i="0" kern="1200" dirty="0" smtClean="0">
                <a:solidFill>
                  <a:schemeClr val="tx1"/>
                </a:solidFill>
                <a:effectLst/>
                <a:latin typeface="+mn-lt"/>
                <a:ea typeface="+mn-ea"/>
                <a:cs typeface="+mn-cs"/>
              </a:rPr>
              <a:t> your ENRICH-mentor tailored to your specific needs.</a:t>
            </a:r>
            <a:endParaRPr lang="en-US" dirty="0"/>
          </a:p>
        </p:txBody>
      </p:sp>
      <p:sp>
        <p:nvSpPr>
          <p:cNvPr id="4" name="Dia számának helye 3"/>
          <p:cNvSpPr>
            <a:spLocks noGrp="1"/>
          </p:cNvSpPr>
          <p:nvPr>
            <p:ph type="sldNum" sz="quarter" idx="10"/>
          </p:nvPr>
        </p:nvSpPr>
        <p:spPr/>
        <p:txBody>
          <a:bodyPr/>
          <a:lstStyle/>
          <a:p>
            <a:fld id="{5CDA422A-5191-4D4A-BAE5-90BF8FF67899}" type="slidenum">
              <a:rPr lang="pt-PT" smtClean="0"/>
              <a:pPr/>
              <a:t>15</a:t>
            </a:fld>
            <a:endParaRPr lang="pt-PT"/>
          </a:p>
        </p:txBody>
      </p:sp>
    </p:spTree>
    <p:extLst>
      <p:ext uri="{BB962C8B-B14F-4D97-AF65-F5344CB8AC3E}">
        <p14:creationId xmlns:p14="http://schemas.microsoft.com/office/powerpoint/2010/main" val="31804702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dirty="0"/>
          </a:p>
        </p:txBody>
      </p:sp>
      <p:sp>
        <p:nvSpPr>
          <p:cNvPr id="4" name="Dia számának helye 3"/>
          <p:cNvSpPr>
            <a:spLocks noGrp="1"/>
          </p:cNvSpPr>
          <p:nvPr>
            <p:ph type="sldNum" sz="quarter" idx="10"/>
          </p:nvPr>
        </p:nvSpPr>
        <p:spPr/>
        <p:txBody>
          <a:bodyPr/>
          <a:lstStyle/>
          <a:p>
            <a:fld id="{5CDA422A-5191-4D4A-BAE5-90BF8FF67899}" type="slidenum">
              <a:rPr lang="pt-PT" smtClean="0"/>
              <a:pPr/>
              <a:t>16</a:t>
            </a:fld>
            <a:endParaRPr lang="pt-PT"/>
          </a:p>
        </p:txBody>
      </p:sp>
    </p:spTree>
    <p:extLst>
      <p:ext uri="{BB962C8B-B14F-4D97-AF65-F5344CB8AC3E}">
        <p14:creationId xmlns:p14="http://schemas.microsoft.com/office/powerpoint/2010/main" val="23640027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dirty="0"/>
          </a:p>
        </p:txBody>
      </p:sp>
      <p:sp>
        <p:nvSpPr>
          <p:cNvPr id="4" name="Dia számának helye 3"/>
          <p:cNvSpPr>
            <a:spLocks noGrp="1"/>
          </p:cNvSpPr>
          <p:nvPr>
            <p:ph type="sldNum" sz="quarter" idx="10"/>
          </p:nvPr>
        </p:nvSpPr>
        <p:spPr/>
        <p:txBody>
          <a:bodyPr/>
          <a:lstStyle/>
          <a:p>
            <a:fld id="{5CDA422A-5191-4D4A-BAE5-90BF8FF67899}" type="slidenum">
              <a:rPr lang="pt-PT" smtClean="0"/>
              <a:pPr/>
              <a:t>17</a:t>
            </a:fld>
            <a:endParaRPr lang="pt-PT"/>
          </a:p>
        </p:txBody>
      </p:sp>
    </p:spTree>
    <p:extLst>
      <p:ext uri="{BB962C8B-B14F-4D97-AF65-F5344CB8AC3E}">
        <p14:creationId xmlns:p14="http://schemas.microsoft.com/office/powerpoint/2010/main" val="822006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sz="1200" b="0" i="0" kern="1200" dirty="0" smtClean="0">
                <a:solidFill>
                  <a:schemeClr val="tx1"/>
                </a:solidFill>
                <a:effectLst/>
                <a:latin typeface="+mn-lt"/>
                <a:ea typeface="+mn-ea"/>
                <a:cs typeface="+mn-cs"/>
              </a:rPr>
              <a:t>ENRICH in the USA organizes 10 day</a:t>
            </a:r>
            <a:r>
              <a:rPr lang="hu-HU"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Research Commercialization</a:t>
            </a:r>
            <a:r>
              <a:rPr lang="hu-HU" sz="1200" b="0" i="0" kern="1200" dirty="0" smtClean="0">
                <a:solidFill>
                  <a:schemeClr val="tx1"/>
                </a:solidFill>
                <a:effectLst/>
                <a:latin typeface="+mn-lt"/>
                <a:ea typeface="+mn-ea"/>
                <a:cs typeface="+mn-cs"/>
              </a:rPr>
              <a:t>B2B</a:t>
            </a:r>
            <a:r>
              <a:rPr lang="en-US" sz="1200" b="0" i="0" kern="1200" dirty="0" smtClean="0">
                <a:solidFill>
                  <a:schemeClr val="tx1"/>
                </a:solidFill>
                <a:effectLst/>
                <a:latin typeface="+mn-lt"/>
                <a:ea typeface="+mn-ea"/>
                <a:cs typeface="+mn-cs"/>
              </a:rPr>
              <a:t> Boot Camps for motivated startups and researchers interested in commercializing technologies</a:t>
            </a:r>
            <a:r>
              <a:rPr lang="hu-HU" sz="1200" b="0" i="0" kern="1200" dirty="0" smtClean="0">
                <a:solidFill>
                  <a:schemeClr val="tx1"/>
                </a:solidFill>
                <a:effectLst/>
                <a:latin typeface="+mn-lt"/>
                <a:ea typeface="+mn-ea"/>
                <a:cs typeface="+mn-cs"/>
              </a:rPr>
              <a:t>/</a:t>
            </a:r>
            <a:r>
              <a:rPr lang="en-US" sz="1200" b="0" dirty="0" smtClean="0"/>
              <a:t>connecting to business opportunities</a:t>
            </a:r>
            <a:r>
              <a:rPr lang="en-US" sz="1200" b="0" i="0" kern="1200" dirty="0" smtClean="0">
                <a:solidFill>
                  <a:schemeClr val="tx1"/>
                </a:solidFill>
                <a:effectLst/>
                <a:latin typeface="+mn-lt"/>
                <a:ea typeface="+mn-ea"/>
                <a:cs typeface="+mn-cs"/>
              </a:rPr>
              <a:t> in the United States.</a:t>
            </a:r>
            <a:endParaRPr lang="hu-HU" sz="1200" b="0" i="0" kern="1200" dirty="0" smtClean="0">
              <a:solidFill>
                <a:schemeClr val="tx1"/>
              </a:solidFill>
              <a:effectLst/>
              <a:latin typeface="+mn-lt"/>
              <a:ea typeface="+mn-ea"/>
              <a:cs typeface="+mn-cs"/>
            </a:endParaRPr>
          </a:p>
          <a:p>
            <a:r>
              <a:rPr lang="hu-HU" sz="1200" b="0" i="0" kern="1200" dirty="0" err="1" smtClean="0">
                <a:solidFill>
                  <a:schemeClr val="tx1"/>
                </a:solidFill>
                <a:effectLst/>
                <a:latin typeface="+mn-lt"/>
                <a:ea typeface="+mn-ea"/>
                <a:cs typeface="+mn-cs"/>
              </a:rPr>
              <a:t>This</a:t>
            </a:r>
            <a:r>
              <a:rPr lang="hu-HU" sz="1200" b="0" i="0" kern="1200" dirty="0" smtClean="0">
                <a:solidFill>
                  <a:schemeClr val="tx1"/>
                </a:solidFill>
                <a:effectLst/>
                <a:latin typeface="+mn-lt"/>
                <a:ea typeface="+mn-ea"/>
                <a:cs typeface="+mn-cs"/>
              </a:rPr>
              <a:t> </a:t>
            </a:r>
            <a:r>
              <a:rPr lang="hu-HU" sz="1200" b="0" i="0" kern="1200" dirty="0" err="1" smtClean="0">
                <a:solidFill>
                  <a:schemeClr val="tx1"/>
                </a:solidFill>
                <a:effectLst/>
                <a:latin typeface="+mn-lt"/>
                <a:ea typeface="+mn-ea"/>
                <a:cs typeface="+mn-cs"/>
              </a:rPr>
              <a:t>serivce</a:t>
            </a:r>
            <a:r>
              <a:rPr lang="hu-HU" sz="1200" b="0" i="0" kern="1200" dirty="0" smtClean="0">
                <a:solidFill>
                  <a:schemeClr val="tx1"/>
                </a:solidFill>
                <a:effectLst/>
                <a:latin typeface="+mn-lt"/>
                <a:ea typeface="+mn-ea"/>
                <a:cs typeface="+mn-cs"/>
              </a:rPr>
              <a:t> </a:t>
            </a:r>
            <a:r>
              <a:rPr lang="hu-HU" sz="1200" b="0" i="0" kern="1200" dirty="0" err="1" smtClean="0">
                <a:solidFill>
                  <a:schemeClr val="tx1"/>
                </a:solidFill>
                <a:effectLst/>
                <a:latin typeface="+mn-lt"/>
                <a:ea typeface="+mn-ea"/>
                <a:cs typeface="+mn-cs"/>
              </a:rPr>
              <a:t>offers</a:t>
            </a:r>
            <a:r>
              <a:rPr lang="hu-HU" sz="1200" b="0" i="0" kern="1200" dirty="0" smtClean="0">
                <a:solidFill>
                  <a:schemeClr val="tx1"/>
                </a:solidFill>
                <a:effectLst/>
                <a:latin typeface="+mn-lt"/>
                <a:ea typeface="+mn-ea"/>
                <a:cs typeface="+mn-cs"/>
              </a:rPr>
              <a:t>:</a:t>
            </a:r>
            <a:r>
              <a:rPr lang="hu-HU" sz="1200" b="0" i="0" kern="1200" baseline="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hu-HU" sz="1200" dirty="0" smtClean="0"/>
              <a:t>- 2 </a:t>
            </a:r>
            <a:r>
              <a:rPr lang="hu-HU" sz="1200" dirty="0" err="1" smtClean="0"/>
              <a:t>days</a:t>
            </a:r>
            <a:r>
              <a:rPr lang="hu-HU" sz="1200" dirty="0" smtClean="0"/>
              <a:t> </a:t>
            </a:r>
            <a:r>
              <a:rPr lang="hu-HU" sz="1200" dirty="0" err="1" smtClean="0"/>
              <a:t>long</a:t>
            </a:r>
            <a:r>
              <a:rPr lang="hu-HU" sz="1200" dirty="0" smtClean="0"/>
              <a:t> </a:t>
            </a:r>
            <a:r>
              <a:rPr lang="en-US" sz="1200" dirty="0" smtClean="0"/>
              <a:t>Pre-Departure Training</a:t>
            </a:r>
            <a:r>
              <a:rPr lang="hu-HU" sz="1200" dirty="0" smtClean="0"/>
              <a:t>: </a:t>
            </a:r>
            <a:r>
              <a:rPr lang="en-US" sz="1200" b="0" i="0" kern="1200" dirty="0" smtClean="0">
                <a:solidFill>
                  <a:schemeClr val="tx1"/>
                </a:solidFill>
                <a:effectLst/>
                <a:latin typeface="+mn-lt"/>
                <a:ea typeface="+mn-ea"/>
                <a:cs typeface="+mn-cs"/>
              </a:rPr>
              <a:t>prepare participants </a:t>
            </a:r>
            <a:r>
              <a:rPr lang="hu-HU" sz="1200" b="0" i="0" kern="1200" dirty="0" err="1" smtClean="0">
                <a:solidFill>
                  <a:schemeClr val="tx1"/>
                </a:solidFill>
                <a:effectLst/>
                <a:latin typeface="+mn-lt"/>
                <a:ea typeface="+mn-ea"/>
                <a:cs typeface="+mn-cs"/>
              </a:rPr>
              <a:t>for</a:t>
            </a:r>
            <a:r>
              <a:rPr lang="en-US" sz="1200" b="0" i="0" kern="1200" dirty="0" smtClean="0">
                <a:solidFill>
                  <a:schemeClr val="tx1"/>
                </a:solidFill>
                <a:effectLst/>
                <a:latin typeface="+mn-lt"/>
                <a:ea typeface="+mn-ea"/>
                <a:cs typeface="+mn-cs"/>
              </a:rPr>
              <a:t> the Annual Bootcamp</a:t>
            </a:r>
            <a:r>
              <a:rPr lang="hu-HU" sz="1200" b="0" i="0" kern="1200" dirty="0" smtClean="0">
                <a:solidFill>
                  <a:schemeClr val="tx1"/>
                </a:solidFill>
                <a:effectLst/>
                <a:latin typeface="+mn-lt"/>
                <a:ea typeface="+mn-ea"/>
                <a:cs typeface="+mn-cs"/>
              </a:rPr>
              <a:t>. The </a:t>
            </a:r>
            <a:r>
              <a:rPr lang="en-US" sz="1200" b="0" i="0" kern="1200" dirty="0" smtClean="0">
                <a:solidFill>
                  <a:schemeClr val="tx1"/>
                </a:solidFill>
                <a:effectLst/>
                <a:latin typeface="+mn-lt"/>
                <a:ea typeface="+mn-ea"/>
                <a:cs typeface="+mn-cs"/>
              </a:rPr>
              <a:t>workshops focus</a:t>
            </a:r>
            <a:r>
              <a:rPr lang="hu-HU" sz="1200" b="0" i="0" kern="1200" dirty="0" smtClean="0">
                <a:solidFill>
                  <a:schemeClr val="tx1"/>
                </a:solidFill>
                <a:effectLst/>
                <a:latin typeface="+mn-lt"/>
                <a:ea typeface="+mn-ea"/>
                <a:cs typeface="+mn-cs"/>
              </a:rPr>
              <a:t>es</a:t>
            </a:r>
            <a:r>
              <a:rPr lang="en-US" sz="1200" b="0" i="0" kern="1200" dirty="0" smtClean="0">
                <a:solidFill>
                  <a:schemeClr val="tx1"/>
                </a:solidFill>
                <a:effectLst/>
                <a:latin typeface="+mn-lt"/>
                <a:ea typeface="+mn-ea"/>
                <a:cs typeface="+mn-cs"/>
              </a:rPr>
              <a:t> on critical success factors for cracking the US market.</a:t>
            </a:r>
            <a:r>
              <a:rPr lang="hu-HU" sz="1200" b="0" i="0" kern="1200" dirty="0" smtClean="0">
                <a:solidFill>
                  <a:schemeClr val="tx1"/>
                </a:solidFill>
                <a:effectLst/>
                <a:latin typeface="+mn-lt"/>
                <a:ea typeface="+mn-ea"/>
                <a:cs typeface="+mn-cs"/>
              </a:rPr>
              <a:t>  The </a:t>
            </a:r>
            <a:r>
              <a:rPr lang="hu-HU" sz="1200" b="0" i="0" kern="1200" dirty="0" err="1" smtClean="0">
                <a:solidFill>
                  <a:schemeClr val="tx1"/>
                </a:solidFill>
                <a:effectLst/>
                <a:latin typeface="+mn-lt"/>
                <a:ea typeface="+mn-ea"/>
                <a:cs typeface="+mn-cs"/>
              </a:rPr>
              <a:t>topics</a:t>
            </a:r>
            <a:r>
              <a:rPr lang="hu-HU" sz="1200" b="0" i="0" kern="1200" dirty="0" smtClean="0">
                <a:solidFill>
                  <a:schemeClr val="tx1"/>
                </a:solidFill>
                <a:effectLst/>
                <a:latin typeface="+mn-lt"/>
                <a:ea typeface="+mn-ea"/>
                <a:cs typeface="+mn-cs"/>
              </a:rPr>
              <a:t> </a:t>
            </a:r>
            <a:r>
              <a:rPr lang="hu-HU" sz="1200" b="0" i="0" kern="1200" dirty="0" err="1" smtClean="0">
                <a:solidFill>
                  <a:schemeClr val="tx1"/>
                </a:solidFill>
                <a:effectLst/>
                <a:latin typeface="+mn-lt"/>
                <a:ea typeface="+mn-ea"/>
                <a:cs typeface="+mn-cs"/>
              </a:rPr>
              <a:t>cover</a:t>
            </a:r>
            <a:r>
              <a:rPr lang="hu-HU"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Understanding the US market</a:t>
            </a:r>
            <a:r>
              <a:rPr lang="hu-HU" sz="1200" b="0" i="0" kern="1200" dirty="0" smtClean="0">
                <a:solidFill>
                  <a:schemeClr val="tx1"/>
                </a:solidFill>
                <a:effectLst/>
                <a:latin typeface="+mn-lt"/>
                <a:ea typeface="+mn-ea"/>
                <a:cs typeface="+mn-cs"/>
              </a:rPr>
              <a:t>,</a:t>
            </a:r>
            <a:r>
              <a:rPr lang="hu-HU" sz="1200" b="0" i="0" kern="1200" baseline="0" dirty="0" smtClean="0">
                <a:solidFill>
                  <a:schemeClr val="tx1"/>
                </a:solidFill>
                <a:effectLst/>
                <a:latin typeface="+mn-lt"/>
                <a:ea typeface="+mn-ea"/>
                <a:cs typeface="+mn-cs"/>
              </a:rPr>
              <a:t> </a:t>
            </a:r>
            <a:r>
              <a:rPr lang="hu-HU" sz="1200" b="0" i="0" kern="1200" baseline="0" dirty="0" err="1" smtClean="0">
                <a:solidFill>
                  <a:schemeClr val="tx1"/>
                </a:solidFill>
                <a:effectLst/>
                <a:latin typeface="+mn-lt"/>
                <a:ea typeface="+mn-ea"/>
                <a:cs typeface="+mn-cs"/>
              </a:rPr>
              <a:t>growth</a:t>
            </a:r>
            <a:r>
              <a:rPr lang="hu-HU" sz="1200" b="0" i="0" kern="1200" baseline="0" dirty="0" smtClean="0">
                <a:solidFill>
                  <a:schemeClr val="tx1"/>
                </a:solidFill>
                <a:effectLst/>
                <a:latin typeface="+mn-lt"/>
                <a:ea typeface="+mn-ea"/>
                <a:cs typeface="+mn-cs"/>
              </a:rPr>
              <a:t> </a:t>
            </a:r>
            <a:r>
              <a:rPr lang="hu-HU" sz="1200" b="0" i="0" kern="1200" baseline="0" dirty="0" err="1" smtClean="0">
                <a:solidFill>
                  <a:schemeClr val="tx1"/>
                </a:solidFill>
                <a:effectLst/>
                <a:latin typeface="+mn-lt"/>
                <a:ea typeface="+mn-ea"/>
                <a:cs typeface="+mn-cs"/>
              </a:rPr>
              <a:t>opportunities</a:t>
            </a:r>
            <a:r>
              <a:rPr lang="hu-HU"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Understanding the American way of doing business</a:t>
            </a:r>
            <a:r>
              <a:rPr lang="hu-HU"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Market research and business plan development</a:t>
            </a:r>
          </a:p>
          <a:p>
            <a:pPr marL="0" marR="0" lvl="0" indent="0" algn="l" defTabSz="914400" rtl="0" eaLnBrk="1" fontAlgn="auto" latinLnBrk="0" hangingPunct="1">
              <a:lnSpc>
                <a:spcPct val="100000"/>
              </a:lnSpc>
              <a:spcBef>
                <a:spcPts val="0"/>
              </a:spcBef>
              <a:spcAft>
                <a:spcPts val="0"/>
              </a:spcAft>
              <a:buClrTx/>
              <a:buSzTx/>
              <a:buFontTx/>
              <a:buNone/>
              <a:tabLst/>
              <a:defRPr/>
            </a:pPr>
            <a:r>
              <a:rPr lang="hu-HU" sz="1200" b="0" i="0" kern="1200" dirty="0" smtClean="0">
                <a:solidFill>
                  <a:schemeClr val="tx1"/>
                </a:solidFill>
                <a:effectLst/>
                <a:latin typeface="+mn-lt"/>
                <a:ea typeface="+mn-ea"/>
                <a:cs typeface="+mn-cs"/>
              </a:rPr>
              <a:t>, etc. </a:t>
            </a:r>
            <a:r>
              <a:rPr lang="en-US" sz="1200" b="0" i="0" kern="1200" dirty="0" smtClean="0">
                <a:solidFill>
                  <a:schemeClr val="tx1"/>
                </a:solidFill>
                <a:effectLst/>
                <a:latin typeface="+mn-lt"/>
                <a:ea typeface="+mn-ea"/>
                <a:cs typeface="+mn-cs"/>
              </a:rPr>
              <a:t>Each participant will then have an opportunity to practice once again their company pitch</a:t>
            </a:r>
            <a:r>
              <a:rPr lang="hu-HU"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Participants will have the opportunity to network with corporate executives, investors and other stakeholders</a:t>
            </a:r>
            <a:r>
              <a:rPr lang="hu-HU" sz="1200" b="0" i="0" kern="1200" dirty="0" smtClean="0">
                <a:solidFill>
                  <a:schemeClr val="tx1"/>
                </a:solidFill>
                <a:effectLst/>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hu-HU" sz="1200" b="0" i="0" kern="1200" dirty="0" err="1" smtClean="0">
                <a:solidFill>
                  <a:schemeClr val="tx1"/>
                </a:solidFill>
                <a:effectLst/>
                <a:latin typeface="+mn-lt"/>
                <a:ea typeface="+mn-ea"/>
                <a:cs typeface="+mn-cs"/>
              </a:rPr>
              <a:t>Bootcamp</a:t>
            </a:r>
            <a:r>
              <a:rPr lang="hu-HU" sz="1200" b="0" i="0" kern="1200" baseline="0" dirty="0" smtClean="0">
                <a:solidFill>
                  <a:schemeClr val="tx1"/>
                </a:solidFill>
                <a:effectLst/>
                <a:latin typeface="+mn-lt"/>
                <a:ea typeface="+mn-ea"/>
                <a:cs typeface="+mn-cs"/>
              </a:rPr>
              <a:t> </a:t>
            </a:r>
            <a:r>
              <a:rPr lang="hu-HU" sz="1200" b="0" i="0" kern="1200" baseline="0" dirty="0" err="1" smtClean="0">
                <a:solidFill>
                  <a:schemeClr val="tx1"/>
                </a:solidFill>
                <a:effectLst/>
                <a:latin typeface="+mn-lt"/>
                <a:ea typeface="+mn-ea"/>
                <a:cs typeface="+mn-cs"/>
              </a:rPr>
              <a:t>Phase</a:t>
            </a:r>
            <a:r>
              <a:rPr lang="hu-HU" sz="1200" b="0" i="0" kern="1200" baseline="0" dirty="0" smtClean="0">
                <a:solidFill>
                  <a:schemeClr val="tx1"/>
                </a:solidFill>
                <a:effectLst/>
                <a:latin typeface="+mn-lt"/>
                <a:ea typeface="+mn-ea"/>
                <a:cs typeface="+mn-cs"/>
              </a:rPr>
              <a:t> 1:</a:t>
            </a:r>
            <a:r>
              <a:rPr lang="hu-HU"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Participants will travel to a Landing Hub site</a:t>
            </a:r>
            <a:r>
              <a:rPr lang="hu-HU" sz="1200" b="0" i="0" kern="1200" dirty="0" smtClean="0">
                <a:solidFill>
                  <a:schemeClr val="tx1"/>
                </a:solidFill>
                <a:effectLst/>
                <a:latin typeface="+mn-lt"/>
                <a:ea typeface="+mn-ea"/>
                <a:cs typeface="+mn-cs"/>
              </a:rPr>
              <a:t>.</a:t>
            </a:r>
            <a:r>
              <a:rPr lang="hu-HU" sz="1200" b="0" i="0" kern="1200" baseline="0" dirty="0" smtClean="0">
                <a:solidFill>
                  <a:schemeClr val="tx1"/>
                </a:solidFill>
                <a:effectLst/>
                <a:latin typeface="+mn-lt"/>
                <a:ea typeface="+mn-ea"/>
                <a:cs typeface="+mn-cs"/>
              </a:rPr>
              <a:t> </a:t>
            </a:r>
            <a:r>
              <a:rPr lang="hu-HU" sz="1200" b="0" i="0" kern="1200" baseline="0" dirty="0" err="1" smtClean="0">
                <a:solidFill>
                  <a:schemeClr val="tx1"/>
                </a:solidFill>
                <a:effectLst/>
                <a:latin typeface="+mn-lt"/>
                <a:ea typeface="+mn-ea"/>
                <a:cs typeface="+mn-cs"/>
              </a:rPr>
              <a:t>For</a:t>
            </a:r>
            <a:r>
              <a:rPr lang="hu-HU" sz="1200" b="0" i="0" kern="1200" baseline="0" dirty="0" smtClean="0">
                <a:solidFill>
                  <a:schemeClr val="tx1"/>
                </a:solidFill>
                <a:effectLst/>
                <a:latin typeface="+mn-lt"/>
                <a:ea typeface="+mn-ea"/>
                <a:cs typeface="+mn-cs"/>
              </a:rPr>
              <a:t> 6 </a:t>
            </a:r>
            <a:r>
              <a:rPr lang="hu-HU" sz="1200" b="0" i="0" kern="1200" baseline="0" dirty="0" err="1" smtClean="0">
                <a:solidFill>
                  <a:schemeClr val="tx1"/>
                </a:solidFill>
                <a:effectLst/>
                <a:latin typeface="+mn-lt"/>
                <a:ea typeface="+mn-ea"/>
                <a:cs typeface="+mn-cs"/>
              </a:rPr>
              <a:t>days</a:t>
            </a:r>
            <a:r>
              <a:rPr lang="hu-HU" sz="1200" b="0" i="0" kern="1200" baseline="0" dirty="0" smtClean="0">
                <a:solidFill>
                  <a:schemeClr val="tx1"/>
                </a:solidFill>
                <a:effectLst/>
                <a:latin typeface="+mn-lt"/>
                <a:ea typeface="+mn-ea"/>
                <a:cs typeface="+mn-cs"/>
              </a:rPr>
              <a:t> p</a:t>
            </a:r>
            <a:r>
              <a:rPr lang="en-US" sz="1200" b="0" i="0" kern="1200" dirty="0" err="1" smtClean="0">
                <a:solidFill>
                  <a:schemeClr val="tx1"/>
                </a:solidFill>
                <a:effectLst/>
                <a:latin typeface="+mn-lt"/>
                <a:ea typeface="+mn-ea"/>
                <a:cs typeface="+mn-cs"/>
              </a:rPr>
              <a:t>articipants</a:t>
            </a:r>
            <a:r>
              <a:rPr lang="en-US" sz="1200" b="0" i="0" kern="1200" dirty="0" smtClean="0">
                <a:solidFill>
                  <a:schemeClr val="tx1"/>
                </a:solidFill>
                <a:effectLst/>
                <a:latin typeface="+mn-lt"/>
                <a:ea typeface="+mn-ea"/>
                <a:cs typeface="+mn-cs"/>
              </a:rPr>
              <a:t> will work</a:t>
            </a:r>
            <a:r>
              <a:rPr lang="hu-HU"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entrepreneurs in similar industries, receiving additional business development training, learning about local resources</a:t>
            </a:r>
            <a:r>
              <a:rPr lang="hu-HU" sz="1200" b="0" i="0" kern="1200" dirty="0" smtClean="0">
                <a:solidFill>
                  <a:schemeClr val="tx1"/>
                </a:solidFill>
                <a:effectLst/>
                <a:latin typeface="+mn-lt"/>
                <a:ea typeface="+mn-ea"/>
                <a:cs typeface="+mn-cs"/>
              </a:rPr>
              <a:t>,</a:t>
            </a:r>
            <a:r>
              <a:rPr lang="hu-HU"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local entrepreneurial ecosystem.</a:t>
            </a:r>
            <a:r>
              <a:rPr lang="hu-HU" sz="1200" b="0" i="0" kern="1200" dirty="0" smtClean="0">
                <a:solidFill>
                  <a:schemeClr val="tx1"/>
                </a:solidFill>
                <a:effectLst/>
                <a:latin typeface="+mn-lt"/>
                <a:ea typeface="+mn-ea"/>
                <a:cs typeface="+mn-cs"/>
              </a:rPr>
              <a:t> </a:t>
            </a:r>
            <a:r>
              <a:rPr lang="hu-HU" sz="1200" b="0" i="0" kern="1200" baseline="0" dirty="0" smtClean="0">
                <a:solidFill>
                  <a:schemeClr val="tx1"/>
                </a:solidFill>
                <a:effectLst/>
                <a:latin typeface="+mn-lt"/>
                <a:ea typeface="+mn-ea"/>
                <a:cs typeface="+mn-cs"/>
              </a:rPr>
              <a:t> </a:t>
            </a:r>
          </a:p>
          <a:p>
            <a:r>
              <a:rPr lang="hu-HU" sz="1200" b="0" i="0" kern="1200" baseline="0" dirty="0" err="1" smtClean="0">
                <a:solidFill>
                  <a:schemeClr val="tx1"/>
                </a:solidFill>
                <a:effectLst/>
                <a:latin typeface="+mn-lt"/>
                <a:ea typeface="+mn-ea"/>
                <a:cs typeface="+mn-cs"/>
              </a:rPr>
              <a:t>Bootcamps</a:t>
            </a:r>
            <a:r>
              <a:rPr lang="hu-HU" sz="1200" b="0" i="0" kern="1200" baseline="0" dirty="0" smtClean="0">
                <a:solidFill>
                  <a:schemeClr val="tx1"/>
                </a:solidFill>
                <a:effectLst/>
                <a:latin typeface="+mn-lt"/>
                <a:ea typeface="+mn-ea"/>
                <a:cs typeface="+mn-cs"/>
              </a:rPr>
              <a:t> </a:t>
            </a:r>
            <a:r>
              <a:rPr lang="hu-HU" sz="1200" b="0" i="0" kern="1200" baseline="0" dirty="0" err="1" smtClean="0">
                <a:solidFill>
                  <a:schemeClr val="tx1"/>
                </a:solidFill>
                <a:effectLst/>
                <a:latin typeface="+mn-lt"/>
                <a:ea typeface="+mn-ea"/>
                <a:cs typeface="+mn-cs"/>
              </a:rPr>
              <a:t>Phase</a:t>
            </a:r>
            <a:r>
              <a:rPr lang="hu-HU" sz="1200" b="0" i="0" kern="1200" baseline="0" dirty="0" smtClean="0">
                <a:solidFill>
                  <a:schemeClr val="tx1"/>
                </a:solidFill>
                <a:effectLst/>
                <a:latin typeface="+mn-lt"/>
                <a:ea typeface="+mn-ea"/>
                <a:cs typeface="+mn-cs"/>
              </a:rPr>
              <a:t> 2: F</a:t>
            </a:r>
            <a:r>
              <a:rPr lang="en-US" sz="1200" b="0" i="0" kern="1200" dirty="0" smtClean="0">
                <a:solidFill>
                  <a:schemeClr val="tx1"/>
                </a:solidFill>
                <a:effectLst/>
                <a:latin typeface="+mn-lt"/>
                <a:ea typeface="+mn-ea"/>
                <a:cs typeface="+mn-cs"/>
              </a:rPr>
              <a:t>or 3 days of additional networking and training</a:t>
            </a:r>
            <a:r>
              <a:rPr lang="hu-HU" sz="1200" b="0" i="0" kern="1200" dirty="0" smtClean="0">
                <a:solidFill>
                  <a:schemeClr val="tx1"/>
                </a:solidFill>
                <a:effectLst/>
                <a:latin typeface="+mn-lt"/>
                <a:ea typeface="+mn-ea"/>
                <a:cs typeface="+mn-cs"/>
              </a:rPr>
              <a:t>. </a:t>
            </a:r>
            <a:r>
              <a:rPr lang="en-US" b="0" dirty="0" smtClean="0"/>
              <a:t>take place concurrently with the annual HUB Week, a startup, technology and cultural event in Boston which attracts over 10,000 attendees </a:t>
            </a:r>
            <a:r>
              <a:rPr lang="hu-HU" b="0" baseline="0" dirty="0" smtClean="0"/>
              <a:t> </a:t>
            </a:r>
            <a:r>
              <a:rPr lang="en-US" b="0" dirty="0" smtClean="0"/>
              <a:t>A 2-hour pitch review session will be offered</a:t>
            </a:r>
            <a:r>
              <a:rPr lang="hu-HU" b="0" dirty="0" smtClean="0"/>
              <a:t>.</a:t>
            </a:r>
            <a:r>
              <a:rPr lang="hu-HU" b="0" baseline="0" dirty="0" smtClean="0"/>
              <a:t> It is </a:t>
            </a:r>
            <a:r>
              <a:rPr lang="hu-HU" b="0" baseline="0" dirty="0" err="1" smtClean="0"/>
              <a:t>also</a:t>
            </a:r>
            <a:r>
              <a:rPr lang="hu-HU" b="0" baseline="0" dirty="0" smtClean="0"/>
              <a:t> </a:t>
            </a:r>
            <a:r>
              <a:rPr lang="hu-HU" b="0" baseline="0" dirty="0" err="1" smtClean="0"/>
              <a:t>possible</a:t>
            </a:r>
            <a:r>
              <a:rPr lang="hu-HU" b="0" baseline="0" dirty="0" smtClean="0"/>
              <a:t> </a:t>
            </a:r>
            <a:r>
              <a:rPr lang="hu-HU" b="0" baseline="0" dirty="0" err="1" smtClean="0"/>
              <a:t>to</a:t>
            </a:r>
            <a:r>
              <a:rPr lang="hu-HU" b="0" baseline="0" dirty="0" smtClean="0"/>
              <a:t> </a:t>
            </a:r>
            <a:r>
              <a:rPr lang="en-US" b="0" dirty="0" smtClean="0"/>
              <a:t>network with corporate executives, investors and other stakeholders</a:t>
            </a:r>
            <a:endParaRPr lang="hu-HU" b="0" dirty="0" smtClean="0"/>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p:txBody>
      </p:sp>
      <p:sp>
        <p:nvSpPr>
          <p:cNvPr id="4" name="Dia számának helye 3"/>
          <p:cNvSpPr>
            <a:spLocks noGrp="1"/>
          </p:cNvSpPr>
          <p:nvPr>
            <p:ph type="sldNum" sz="quarter" idx="10"/>
          </p:nvPr>
        </p:nvSpPr>
        <p:spPr/>
        <p:txBody>
          <a:bodyPr/>
          <a:lstStyle/>
          <a:p>
            <a:fld id="{5CDA422A-5191-4D4A-BAE5-90BF8FF67899}" type="slidenum">
              <a:rPr lang="pt-PT" smtClean="0"/>
              <a:pPr/>
              <a:t>18</a:t>
            </a:fld>
            <a:endParaRPr lang="pt-PT"/>
          </a:p>
        </p:txBody>
      </p:sp>
    </p:spTree>
    <p:extLst>
      <p:ext uri="{BB962C8B-B14F-4D97-AF65-F5344CB8AC3E}">
        <p14:creationId xmlns:p14="http://schemas.microsoft.com/office/powerpoint/2010/main" val="6084244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Seven one-week Boot Camps will be </a:t>
            </a:r>
            <a:r>
              <a:rPr lang="en-US" sz="1200" b="0" i="0" u="none" strike="noStrike" kern="1200" baseline="0" dirty="0" err="1" smtClean="0">
                <a:solidFill>
                  <a:schemeClr val="tx1"/>
                </a:solidFill>
                <a:latin typeface="+mn-lt"/>
                <a:ea typeface="+mn-ea"/>
                <a:cs typeface="+mn-cs"/>
              </a:rPr>
              <a:t>organised</a:t>
            </a:r>
            <a:r>
              <a:rPr lang="en-US" sz="1200" b="0" i="0" u="none" strike="noStrike" kern="1200" baseline="0" dirty="0" smtClean="0">
                <a:solidFill>
                  <a:schemeClr val="tx1"/>
                </a:solidFill>
                <a:latin typeface="+mn-lt"/>
                <a:ea typeface="+mn-ea"/>
                <a:cs typeface="+mn-cs"/>
              </a:rPr>
              <a:t> at ENRICH in the USA landing</a:t>
            </a:r>
            <a:r>
              <a:rPr lang="hu-HU"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hubs and two more locations </a:t>
            </a:r>
            <a:endParaRPr lang="hu-HU"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to provide Europeans access to local, industry-relevant customer and investment leads as</a:t>
            </a:r>
            <a:r>
              <a:rPr lang="hu-HU"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well as advice towards timely, financially efficient paths to gain market traction within that community’s ecosystem,</a:t>
            </a:r>
            <a:r>
              <a:rPr lang="hu-HU"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lower business development costs and uncertainties in entering the US market. This service targets Europeans who own</a:t>
            </a:r>
          </a:p>
          <a:p>
            <a:r>
              <a:rPr lang="en-US" sz="1200" b="0" i="0" u="none" strike="noStrike" kern="1200" baseline="0" dirty="0" smtClean="0">
                <a:solidFill>
                  <a:schemeClr val="tx1"/>
                </a:solidFill>
                <a:latin typeface="+mn-lt"/>
                <a:ea typeface="+mn-ea"/>
                <a:cs typeface="+mn-cs"/>
              </a:rPr>
              <a:t>post-revenue technology start-ups and SMEs. Each Boot Camp will host at least 7 participants per Bootcamp</a:t>
            </a:r>
            <a:endParaRPr lang="en-US" dirty="0"/>
          </a:p>
        </p:txBody>
      </p:sp>
      <p:sp>
        <p:nvSpPr>
          <p:cNvPr id="4" name="Dia számának helye 3"/>
          <p:cNvSpPr>
            <a:spLocks noGrp="1"/>
          </p:cNvSpPr>
          <p:nvPr>
            <p:ph type="sldNum" sz="quarter" idx="10"/>
          </p:nvPr>
        </p:nvSpPr>
        <p:spPr/>
        <p:txBody>
          <a:bodyPr/>
          <a:lstStyle/>
          <a:p>
            <a:fld id="{5CDA422A-5191-4D4A-BAE5-90BF8FF67899}" type="slidenum">
              <a:rPr lang="pt-PT" smtClean="0"/>
              <a:pPr/>
              <a:t>19</a:t>
            </a:fld>
            <a:endParaRPr lang="pt-PT"/>
          </a:p>
        </p:txBody>
      </p:sp>
    </p:spTree>
    <p:extLst>
      <p:ext uri="{BB962C8B-B14F-4D97-AF65-F5344CB8AC3E}">
        <p14:creationId xmlns:p14="http://schemas.microsoft.com/office/powerpoint/2010/main" val="3923596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b="0" dirty="0" smtClean="0"/>
              <a:t>S</a:t>
            </a:r>
            <a:r>
              <a:rPr lang="en-US" b="0" dirty="0" err="1" smtClean="0"/>
              <a:t>upport</a:t>
            </a:r>
            <a:r>
              <a:rPr lang="en-US" b="0" dirty="0" smtClean="0"/>
              <a:t> and connect </a:t>
            </a:r>
            <a:r>
              <a:rPr lang="hu-HU" b="0" dirty="0" smtClean="0"/>
              <a:t>E</a:t>
            </a:r>
            <a:r>
              <a:rPr lang="en-US" b="0" dirty="0" err="1" smtClean="0"/>
              <a:t>uropean</a:t>
            </a:r>
            <a:r>
              <a:rPr lang="en-US" b="0" dirty="0" smtClean="0"/>
              <a:t> </a:t>
            </a:r>
            <a:r>
              <a:rPr lang="hu-HU" b="0" dirty="0" smtClean="0"/>
              <a:t>R&amp;I </a:t>
            </a:r>
            <a:r>
              <a:rPr lang="en-US" b="0" dirty="0" smtClean="0"/>
              <a:t>and business </a:t>
            </a:r>
            <a:r>
              <a:rPr lang="en-US" b="0" dirty="0" err="1" smtClean="0"/>
              <a:t>organisations</a:t>
            </a:r>
            <a:r>
              <a:rPr lang="en-US" b="0" dirty="0" smtClean="0"/>
              <a:t> to the </a:t>
            </a:r>
            <a:r>
              <a:rPr lang="hu-HU" b="0" dirty="0" smtClean="0"/>
              <a:t>US</a:t>
            </a:r>
            <a:r>
              <a:rPr lang="en-US" b="0" dirty="0" smtClean="0"/>
              <a:t> </a:t>
            </a:r>
            <a:endParaRPr lang="hu-HU" sz="1200" b="0" i="0" kern="1200" dirty="0" smtClean="0">
              <a:solidFill>
                <a:schemeClr val="tx1"/>
              </a:solidFill>
              <a:effectLst/>
              <a:latin typeface="+mn-lt"/>
              <a:ea typeface="+mn-ea"/>
              <a:cs typeface="+mn-cs"/>
            </a:endParaRPr>
          </a:p>
          <a:p>
            <a:r>
              <a:rPr lang="hu-HU" sz="1200" b="0" i="0" kern="1200" dirty="0" smtClean="0">
                <a:solidFill>
                  <a:schemeClr val="tx1"/>
                </a:solidFill>
                <a:effectLst/>
                <a:latin typeface="+mn-lt"/>
                <a:ea typeface="+mn-ea"/>
                <a:cs typeface="+mn-cs"/>
              </a:rPr>
              <a:t>C</a:t>
            </a:r>
            <a:r>
              <a:rPr lang="en-US" sz="1200" b="0" i="0" kern="1200" dirty="0" err="1" smtClean="0">
                <a:solidFill>
                  <a:schemeClr val="tx1"/>
                </a:solidFill>
                <a:effectLst/>
                <a:latin typeface="+mn-lt"/>
                <a:ea typeface="+mn-ea"/>
                <a:cs typeface="+mn-cs"/>
              </a:rPr>
              <a:t>ontributes</a:t>
            </a:r>
            <a:r>
              <a:rPr lang="en-US" sz="1200" b="0" i="0" kern="1200" dirty="0" smtClean="0">
                <a:solidFill>
                  <a:schemeClr val="tx1"/>
                </a:solidFill>
                <a:effectLst/>
                <a:latin typeface="+mn-lt"/>
                <a:ea typeface="+mn-ea"/>
                <a:cs typeface="+mn-cs"/>
              </a:rPr>
              <a:t> to the creation of research and business opportunities for European </a:t>
            </a:r>
            <a:r>
              <a:rPr lang="en-US" sz="1200" b="0" i="0" kern="1200" dirty="0" err="1" smtClean="0">
                <a:solidFill>
                  <a:schemeClr val="tx1"/>
                </a:solidFill>
                <a:effectLst/>
                <a:latin typeface="+mn-lt"/>
                <a:ea typeface="+mn-ea"/>
                <a:cs typeface="+mn-cs"/>
              </a:rPr>
              <a:t>organisations</a:t>
            </a:r>
            <a:r>
              <a:rPr lang="en-US" sz="1200" b="0" i="0" kern="1200" dirty="0" smtClean="0">
                <a:solidFill>
                  <a:schemeClr val="tx1"/>
                </a:solidFill>
                <a:effectLst/>
                <a:latin typeface="+mn-lt"/>
                <a:ea typeface="+mn-ea"/>
                <a:cs typeface="+mn-cs"/>
              </a:rPr>
              <a:t> in the US market</a:t>
            </a:r>
            <a:endParaRPr lang="en-US" dirty="0"/>
          </a:p>
        </p:txBody>
      </p:sp>
      <p:sp>
        <p:nvSpPr>
          <p:cNvPr id="4" name="Dia számának helye 3"/>
          <p:cNvSpPr>
            <a:spLocks noGrp="1"/>
          </p:cNvSpPr>
          <p:nvPr>
            <p:ph type="sldNum" sz="quarter" idx="10"/>
          </p:nvPr>
        </p:nvSpPr>
        <p:spPr/>
        <p:txBody>
          <a:bodyPr/>
          <a:lstStyle/>
          <a:p>
            <a:fld id="{5CDA422A-5191-4D4A-BAE5-90BF8FF67899}" type="slidenum">
              <a:rPr lang="pt-PT" smtClean="0"/>
              <a:pPr/>
              <a:t>2</a:t>
            </a:fld>
            <a:endParaRPr lang="pt-PT"/>
          </a:p>
        </p:txBody>
      </p:sp>
    </p:spTree>
    <p:extLst>
      <p:ext uri="{BB962C8B-B14F-4D97-AF65-F5344CB8AC3E}">
        <p14:creationId xmlns:p14="http://schemas.microsoft.com/office/powerpoint/2010/main" val="26701968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goal of the program is to help you prepare your market entry/development plan and then connect with the #1 Business / Corporate Development “all-tech” ecosystem in the world, and to identify ideal investors, partners and customers to build your US activity upon/with.</a:t>
            </a:r>
            <a:endParaRPr lang="hu-HU"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BAP gives you the opportunity of:</a:t>
            </a:r>
          </a:p>
          <a:p>
            <a:r>
              <a:rPr lang="en-US" sz="1200" b="0" i="0" kern="1200" dirty="0" smtClean="0">
                <a:solidFill>
                  <a:schemeClr val="tx1"/>
                </a:solidFill>
                <a:effectLst/>
                <a:latin typeface="+mn-lt"/>
                <a:ea typeface="+mn-ea"/>
                <a:cs typeface="+mn-cs"/>
              </a:rPr>
              <a:t>3 months of tailored and interactive curriculum and program (services)</a:t>
            </a:r>
          </a:p>
          <a:p>
            <a:r>
              <a:rPr lang="en-US" sz="1200" b="0" i="0" kern="1200" dirty="0" smtClean="0">
                <a:solidFill>
                  <a:schemeClr val="tx1"/>
                </a:solidFill>
                <a:effectLst/>
                <a:latin typeface="+mn-lt"/>
                <a:ea typeface="+mn-ea"/>
                <a:cs typeface="+mn-cs"/>
              </a:rPr>
              <a:t>Live feedbacks from mentors/advisors and potential investors.</a:t>
            </a:r>
          </a:p>
          <a:p>
            <a:r>
              <a:rPr lang="en-US" sz="1200" b="0" i="0" kern="1200" dirty="0" smtClean="0">
                <a:solidFill>
                  <a:schemeClr val="tx1"/>
                </a:solidFill>
                <a:effectLst/>
                <a:latin typeface="+mn-lt"/>
                <a:ea typeface="+mn-ea"/>
                <a:cs typeface="+mn-cs"/>
              </a:rPr>
              <a:t>Support to find seed funding opportunities in the USA (including equity based accelerators).</a:t>
            </a:r>
          </a:p>
          <a:p>
            <a:r>
              <a:rPr lang="en-US" sz="1200" b="0" i="0" kern="1200" dirty="0" smtClean="0">
                <a:solidFill>
                  <a:schemeClr val="tx1"/>
                </a:solidFill>
                <a:effectLst/>
                <a:latin typeface="+mn-lt"/>
                <a:ea typeface="+mn-ea"/>
                <a:cs typeface="+mn-cs"/>
              </a:rPr>
              <a:t>Introduction to potential technological and financial corporate partners.</a:t>
            </a:r>
          </a:p>
          <a:p>
            <a:r>
              <a:rPr lang="en-US" sz="1200" b="0" i="0" kern="1200" dirty="0" smtClean="0">
                <a:solidFill>
                  <a:schemeClr val="tx1"/>
                </a:solidFill>
                <a:effectLst/>
                <a:latin typeface="+mn-lt"/>
                <a:ea typeface="+mn-ea"/>
                <a:cs typeface="+mn-cs"/>
              </a:rPr>
              <a:t>Participation in a one-week trip in San Francisco to confirm introductions and interviews.</a:t>
            </a:r>
          </a:p>
          <a:p>
            <a:endParaRPr lang="en-US" dirty="0"/>
          </a:p>
        </p:txBody>
      </p:sp>
      <p:sp>
        <p:nvSpPr>
          <p:cNvPr id="4" name="Dia számának helye 3"/>
          <p:cNvSpPr>
            <a:spLocks noGrp="1"/>
          </p:cNvSpPr>
          <p:nvPr>
            <p:ph type="sldNum" sz="quarter" idx="10"/>
          </p:nvPr>
        </p:nvSpPr>
        <p:spPr/>
        <p:txBody>
          <a:bodyPr/>
          <a:lstStyle/>
          <a:p>
            <a:fld id="{5CDA422A-5191-4D4A-BAE5-90BF8FF67899}" type="slidenum">
              <a:rPr lang="pt-PT" smtClean="0"/>
              <a:pPr/>
              <a:t>20</a:t>
            </a:fld>
            <a:endParaRPr lang="pt-PT"/>
          </a:p>
        </p:txBody>
      </p:sp>
    </p:spTree>
    <p:extLst>
      <p:ext uri="{BB962C8B-B14F-4D97-AF65-F5344CB8AC3E}">
        <p14:creationId xmlns:p14="http://schemas.microsoft.com/office/powerpoint/2010/main" val="21360717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dirty="0"/>
          </a:p>
        </p:txBody>
      </p:sp>
      <p:sp>
        <p:nvSpPr>
          <p:cNvPr id="4" name="Dia számának helye 3"/>
          <p:cNvSpPr>
            <a:spLocks noGrp="1"/>
          </p:cNvSpPr>
          <p:nvPr>
            <p:ph type="sldNum" sz="quarter" idx="10"/>
          </p:nvPr>
        </p:nvSpPr>
        <p:spPr/>
        <p:txBody>
          <a:bodyPr/>
          <a:lstStyle/>
          <a:p>
            <a:fld id="{5CDA422A-5191-4D4A-BAE5-90BF8FF67899}" type="slidenum">
              <a:rPr lang="pt-PT" smtClean="0"/>
              <a:pPr/>
              <a:t>21</a:t>
            </a:fld>
            <a:endParaRPr lang="pt-PT"/>
          </a:p>
        </p:txBody>
      </p:sp>
    </p:spTree>
    <p:extLst>
      <p:ext uri="{BB962C8B-B14F-4D97-AF65-F5344CB8AC3E}">
        <p14:creationId xmlns:p14="http://schemas.microsoft.com/office/powerpoint/2010/main" val="40622761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94A392-F6E7-784B-AAD0-FEA3D050676A}" type="slidenum">
              <a:rPr lang="en-US" smtClean="0"/>
              <a:pPr/>
              <a:t>22</a:t>
            </a:fld>
            <a:endParaRPr lang="en-US"/>
          </a:p>
        </p:txBody>
      </p:sp>
    </p:spTree>
    <p:extLst>
      <p:ext uri="{BB962C8B-B14F-4D97-AF65-F5344CB8AC3E}">
        <p14:creationId xmlns:p14="http://schemas.microsoft.com/office/powerpoint/2010/main" val="1335906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kern="1200" dirty="0" smtClean="0">
                <a:solidFill>
                  <a:schemeClr val="tx1"/>
                </a:solidFill>
                <a:effectLst/>
                <a:latin typeface="+mn-lt"/>
                <a:ea typeface="+mn-ea"/>
                <a:cs typeface="+mn-cs"/>
              </a:rPr>
              <a:t>ENRICH in the USA </a:t>
            </a:r>
            <a:r>
              <a:rPr lang="hu-HU" sz="1200" kern="1200" dirty="0" err="1" smtClean="0">
                <a:solidFill>
                  <a:schemeClr val="tx1"/>
                </a:solidFill>
                <a:effectLst/>
                <a:latin typeface="+mn-lt"/>
                <a:ea typeface="+mn-ea"/>
                <a:cs typeface="+mn-cs"/>
              </a:rPr>
              <a:t>offers</a:t>
            </a:r>
            <a:r>
              <a:rPr lang="en-GB" sz="1200" kern="1200" dirty="0" smtClean="0">
                <a:solidFill>
                  <a:schemeClr val="tx1"/>
                </a:solidFill>
                <a:effectLst/>
                <a:latin typeface="+mn-lt"/>
                <a:ea typeface="+mn-ea"/>
                <a:cs typeface="+mn-cs"/>
              </a:rPr>
              <a:t> </a:t>
            </a:r>
            <a:r>
              <a:rPr lang="en-GB" sz="1200" b="1" kern="1200" dirty="0" smtClean="0">
                <a:solidFill>
                  <a:schemeClr val="tx1"/>
                </a:solidFill>
                <a:effectLst/>
                <a:latin typeface="+mn-lt"/>
                <a:ea typeface="+mn-ea"/>
                <a:cs typeface="+mn-cs"/>
              </a:rPr>
              <a:t>entrepreneurial journey </a:t>
            </a:r>
            <a:r>
              <a:rPr lang="hu-HU" sz="1200" b="0" kern="1200" dirty="0" err="1" smtClean="0">
                <a:solidFill>
                  <a:schemeClr val="tx1"/>
                </a:solidFill>
                <a:effectLst/>
                <a:latin typeface="+mn-lt"/>
                <a:ea typeface="+mn-ea"/>
                <a:cs typeface="+mn-cs"/>
              </a:rPr>
              <a:t>for</a:t>
            </a:r>
            <a:r>
              <a:rPr lang="hu-HU" sz="1200" b="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researchers and innovators by providing services at the different stages</a:t>
            </a:r>
            <a:r>
              <a:rPr lang="hu-HU" sz="1200"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 </a:t>
            </a:r>
            <a:endParaRPr lang="hu-HU" sz="1200" kern="1200" dirty="0" smtClean="0">
              <a:solidFill>
                <a:schemeClr val="tx1"/>
              </a:solidFill>
              <a:effectLst/>
              <a:latin typeface="+mn-lt"/>
              <a:ea typeface="+mn-ea"/>
              <a:cs typeface="+mn-cs"/>
            </a:endParaRPr>
          </a:p>
          <a:p>
            <a:pPr marL="228600" indent="-228600">
              <a:buAutoNum type="arabicPeriod"/>
            </a:pPr>
            <a:r>
              <a:rPr lang="en-GB" sz="1200" kern="1200" dirty="0" err="1" smtClean="0">
                <a:solidFill>
                  <a:schemeClr val="tx1"/>
                </a:solidFill>
                <a:effectLst/>
                <a:latin typeface="+mn-lt"/>
                <a:ea typeface="+mn-ea"/>
                <a:cs typeface="+mn-cs"/>
              </a:rPr>
              <a:t>Th</a:t>
            </a:r>
            <a:r>
              <a:rPr lang="hu-HU" sz="1200" kern="1200" dirty="0" smtClean="0">
                <a:solidFill>
                  <a:schemeClr val="tx1"/>
                </a:solidFill>
                <a:effectLst/>
                <a:latin typeface="+mn-lt"/>
                <a:ea typeface="+mn-ea"/>
                <a:cs typeface="+mn-cs"/>
              </a:rPr>
              <a:t>e</a:t>
            </a:r>
            <a:r>
              <a:rPr lang="en-GB" sz="1200" kern="1200" dirty="0" smtClean="0">
                <a:solidFill>
                  <a:schemeClr val="tx1"/>
                </a:solidFill>
                <a:effectLst/>
                <a:latin typeface="+mn-lt"/>
                <a:ea typeface="+mn-ea"/>
                <a:cs typeface="+mn-cs"/>
              </a:rPr>
              <a:t> first step </a:t>
            </a:r>
            <a:r>
              <a:rPr lang="en-GB" sz="1200" b="1" kern="1200" dirty="0" smtClean="0">
                <a:solidFill>
                  <a:schemeClr val="tx1"/>
                </a:solidFill>
                <a:effectLst/>
                <a:latin typeface="+mn-lt"/>
                <a:ea typeface="+mn-ea"/>
                <a:cs typeface="+mn-cs"/>
              </a:rPr>
              <a:t>gathers all the ENRICH in the USA tools accessible </a:t>
            </a:r>
            <a:r>
              <a:rPr lang="en-GB" sz="1200" kern="1200" dirty="0" smtClean="0">
                <a:solidFill>
                  <a:schemeClr val="tx1"/>
                </a:solidFill>
                <a:effectLst/>
                <a:latin typeface="+mn-lt"/>
                <a:ea typeface="+mn-ea"/>
                <a:cs typeface="+mn-cs"/>
              </a:rPr>
              <a:t>online and training given in Europe, </a:t>
            </a:r>
            <a:r>
              <a:rPr lang="hu-HU" sz="1200" kern="1200" dirty="0" err="1" smtClean="0">
                <a:solidFill>
                  <a:schemeClr val="tx1"/>
                </a:solidFill>
                <a:effectLst/>
                <a:latin typeface="+mn-lt"/>
                <a:ea typeface="+mn-ea"/>
                <a:cs typeface="+mn-cs"/>
              </a:rPr>
              <a:t>such</a:t>
            </a:r>
            <a:r>
              <a:rPr lang="hu-HU" sz="1200" kern="1200" baseline="0" dirty="0" smtClean="0">
                <a:solidFill>
                  <a:schemeClr val="tx1"/>
                </a:solidFill>
                <a:effectLst/>
                <a:latin typeface="+mn-lt"/>
                <a:ea typeface="+mn-ea"/>
                <a:cs typeface="+mn-cs"/>
              </a:rPr>
              <a:t> </a:t>
            </a:r>
            <a:r>
              <a:rPr lang="hu-HU" sz="1200" kern="1200" baseline="0" dirty="0" err="1" smtClean="0">
                <a:solidFill>
                  <a:schemeClr val="tx1"/>
                </a:solidFill>
                <a:effectLst/>
                <a:latin typeface="+mn-lt"/>
                <a:ea typeface="+mn-ea"/>
                <a:cs typeface="+mn-cs"/>
              </a:rPr>
              <a:t>as</a:t>
            </a:r>
            <a:r>
              <a:rPr lang="hu-HU"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Webinars</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Training</a:t>
            </a:r>
            <a:endParaRPr lang="hu-HU" sz="1200" kern="1200" dirty="0" smtClean="0">
              <a:solidFill>
                <a:schemeClr val="tx1"/>
              </a:solidFill>
              <a:effectLst/>
              <a:latin typeface="+mn-lt"/>
              <a:ea typeface="+mn-ea"/>
              <a:cs typeface="+mn-cs"/>
            </a:endParaRPr>
          </a:p>
          <a:p>
            <a:pPr marL="228600" indent="-228600">
              <a:buAutoNum type="arabicPeriod"/>
            </a:pPr>
            <a:r>
              <a:rPr lang="hu-HU" sz="1200" kern="1200" baseline="0" dirty="0" smtClean="0">
                <a:solidFill>
                  <a:schemeClr val="tx1"/>
                </a:solidFill>
                <a:effectLst/>
                <a:latin typeface="+mn-lt"/>
                <a:ea typeface="+mn-ea"/>
                <a:cs typeface="+mn-cs"/>
              </a:rPr>
              <a:t>The </a:t>
            </a:r>
            <a:r>
              <a:rPr lang="hu-HU" sz="1200" kern="1200" baseline="0" dirty="0" err="1" smtClean="0">
                <a:solidFill>
                  <a:schemeClr val="tx1"/>
                </a:solidFill>
                <a:effectLst/>
                <a:latin typeface="+mn-lt"/>
                <a:ea typeface="+mn-ea"/>
                <a:cs typeface="+mn-cs"/>
              </a:rPr>
              <a:t>second</a:t>
            </a:r>
            <a:r>
              <a:rPr lang="hu-HU" sz="1200" kern="1200" baseline="0" dirty="0" smtClean="0">
                <a:solidFill>
                  <a:schemeClr val="tx1"/>
                </a:solidFill>
                <a:effectLst/>
                <a:latin typeface="+mn-lt"/>
                <a:ea typeface="+mn-ea"/>
                <a:cs typeface="+mn-cs"/>
              </a:rPr>
              <a:t> </a:t>
            </a:r>
            <a:r>
              <a:rPr lang="hu-HU" sz="1200" kern="1200" baseline="0" dirty="0" err="1" smtClean="0">
                <a:solidFill>
                  <a:schemeClr val="tx1"/>
                </a:solidFill>
                <a:effectLst/>
                <a:latin typeface="+mn-lt"/>
                <a:ea typeface="+mn-ea"/>
                <a:cs typeface="+mn-cs"/>
              </a:rPr>
              <a:t>step</a:t>
            </a:r>
            <a:r>
              <a:rPr lang="hu-HU"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is focused on </a:t>
            </a:r>
            <a:r>
              <a:rPr lang="en-GB" sz="1200" b="1" kern="1200" dirty="0" smtClean="0">
                <a:solidFill>
                  <a:schemeClr val="tx1"/>
                </a:solidFill>
                <a:effectLst/>
                <a:latin typeface="+mn-lt"/>
                <a:ea typeface="+mn-ea"/>
                <a:cs typeface="+mn-cs"/>
              </a:rPr>
              <a:t>“multipliers” and early projects</a:t>
            </a:r>
            <a:r>
              <a:rPr lang="hu-HU"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The main goal of these services is to </a:t>
            </a:r>
            <a:r>
              <a:rPr lang="en-GB" sz="1200" b="1" kern="1200" dirty="0" smtClean="0">
                <a:solidFill>
                  <a:schemeClr val="tx1"/>
                </a:solidFill>
                <a:effectLst/>
                <a:latin typeface="+mn-lt"/>
                <a:ea typeface="+mn-ea"/>
                <a:cs typeface="+mn-cs"/>
              </a:rPr>
              <a:t>introduce the European target groups</a:t>
            </a:r>
            <a:r>
              <a:rPr lang="en-GB" sz="1200" kern="1200" dirty="0" smtClean="0">
                <a:solidFill>
                  <a:schemeClr val="tx1"/>
                </a:solidFill>
                <a:effectLst/>
                <a:latin typeface="+mn-lt"/>
                <a:ea typeface="+mn-ea"/>
                <a:cs typeface="+mn-cs"/>
              </a:rPr>
              <a:t> to the US </a:t>
            </a:r>
            <a:r>
              <a:rPr lang="hu-HU" sz="1200" kern="1200" dirty="0" smtClean="0">
                <a:solidFill>
                  <a:schemeClr val="tx1"/>
                </a:solidFill>
                <a:effectLst/>
                <a:latin typeface="+mn-lt"/>
                <a:ea typeface="+mn-ea"/>
                <a:cs typeface="+mn-cs"/>
              </a:rPr>
              <a:t>R&amp;I </a:t>
            </a:r>
            <a:r>
              <a:rPr lang="en-GB" sz="1200" kern="1200" dirty="0" smtClean="0">
                <a:solidFill>
                  <a:schemeClr val="tx1"/>
                </a:solidFill>
                <a:effectLst/>
                <a:latin typeface="+mn-lt"/>
                <a:ea typeface="+mn-ea"/>
                <a:cs typeface="+mn-cs"/>
              </a:rPr>
              <a:t>landscape and </a:t>
            </a:r>
            <a:r>
              <a:rPr lang="en-GB" sz="1200" b="1" kern="1200" dirty="0" smtClean="0">
                <a:solidFill>
                  <a:schemeClr val="tx1"/>
                </a:solidFill>
                <a:effectLst/>
                <a:latin typeface="+mn-lt"/>
                <a:ea typeface="+mn-ea"/>
                <a:cs typeface="+mn-cs"/>
              </a:rPr>
              <a:t>establishing long-term </a:t>
            </a:r>
            <a:r>
              <a:rPr lang="hu-HU" sz="1200" b="1" kern="1200" dirty="0" smtClean="0">
                <a:solidFill>
                  <a:schemeClr val="tx1"/>
                </a:solidFill>
                <a:effectLst/>
                <a:latin typeface="+mn-lt"/>
                <a:ea typeface="+mn-ea"/>
                <a:cs typeface="+mn-cs"/>
              </a:rPr>
              <a:t>EU-US </a:t>
            </a:r>
            <a:r>
              <a:rPr lang="en-GB" sz="1200" kern="1200" dirty="0" smtClean="0">
                <a:solidFill>
                  <a:schemeClr val="tx1"/>
                </a:solidFill>
                <a:effectLst/>
                <a:latin typeface="+mn-lt"/>
                <a:ea typeface="+mn-ea"/>
                <a:cs typeface="+mn-cs"/>
              </a:rPr>
              <a:t>research collaborations</a:t>
            </a:r>
            <a:r>
              <a:rPr lang="hu-HU" sz="1200" kern="1200" dirty="0" smtClean="0">
                <a:solidFill>
                  <a:schemeClr val="tx1"/>
                </a:solidFill>
                <a:effectLst/>
                <a:latin typeface="+mn-lt"/>
                <a:ea typeface="+mn-ea"/>
                <a:cs typeface="+mn-cs"/>
              </a:rPr>
              <a:t>.</a:t>
            </a:r>
            <a:r>
              <a:rPr lang="hu-HU"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The Get Connected services include Innovation Tours, Research Symposia</a:t>
            </a:r>
            <a:r>
              <a:rPr lang="hu-HU" sz="1200" kern="1200" dirty="0" smtClean="0">
                <a:solidFill>
                  <a:schemeClr val="tx1"/>
                </a:solidFill>
                <a:effectLst/>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kern="1200" dirty="0" err="1" smtClean="0">
                <a:solidFill>
                  <a:schemeClr val="tx1"/>
                </a:solidFill>
                <a:effectLst/>
                <a:latin typeface="+mn-lt"/>
                <a:ea typeface="+mn-ea"/>
                <a:cs typeface="+mn-cs"/>
              </a:rPr>
              <a:t>Th</a:t>
            </a:r>
            <a:r>
              <a:rPr lang="hu-HU" sz="1200" kern="1200" dirty="0" smtClean="0">
                <a:solidFill>
                  <a:schemeClr val="tx1"/>
                </a:solidFill>
                <a:effectLst/>
                <a:latin typeface="+mn-lt"/>
                <a:ea typeface="+mn-ea"/>
                <a:cs typeface="+mn-cs"/>
              </a:rPr>
              <a:t>e</a:t>
            </a:r>
            <a:r>
              <a:rPr lang="en-GB" sz="1200" kern="1200" dirty="0" smtClean="0">
                <a:solidFill>
                  <a:schemeClr val="tx1"/>
                </a:solidFill>
                <a:effectLst/>
                <a:latin typeface="+mn-lt"/>
                <a:ea typeface="+mn-ea"/>
                <a:cs typeface="+mn-cs"/>
              </a:rPr>
              <a:t> third step proposes more </a:t>
            </a:r>
            <a:r>
              <a:rPr lang="en-GB" sz="1200" b="1" kern="1200" dirty="0" smtClean="0">
                <a:solidFill>
                  <a:schemeClr val="tx1"/>
                </a:solidFill>
                <a:effectLst/>
                <a:latin typeface="+mn-lt"/>
                <a:ea typeface="+mn-ea"/>
                <a:cs typeface="+mn-cs"/>
              </a:rPr>
              <a:t>in-depth and </a:t>
            </a:r>
            <a:r>
              <a:rPr lang="en-GB" sz="1200" b="1" kern="1200" dirty="0" err="1" smtClean="0">
                <a:solidFill>
                  <a:schemeClr val="tx1"/>
                </a:solidFill>
                <a:effectLst/>
                <a:latin typeface="+mn-lt"/>
                <a:ea typeface="+mn-ea"/>
                <a:cs typeface="+mn-cs"/>
              </a:rPr>
              <a:t>personaliszed</a:t>
            </a:r>
            <a:r>
              <a:rPr lang="en-GB" sz="1200" b="1" kern="1200" dirty="0" smtClean="0">
                <a:solidFill>
                  <a:schemeClr val="tx1"/>
                </a:solidFill>
                <a:effectLst/>
                <a:latin typeface="+mn-lt"/>
                <a:ea typeface="+mn-ea"/>
                <a:cs typeface="+mn-cs"/>
              </a:rPr>
              <a:t> training and mentoring </a:t>
            </a:r>
            <a:r>
              <a:rPr lang="en-GB" sz="1200" kern="1200" dirty="0" smtClean="0">
                <a:solidFill>
                  <a:schemeClr val="tx1"/>
                </a:solidFill>
                <a:effectLst/>
                <a:latin typeface="+mn-lt"/>
                <a:ea typeface="+mn-ea"/>
                <a:cs typeface="+mn-cs"/>
              </a:rPr>
              <a:t>to researchers and entrepreneurs. It includes the following services: Research Commercialisation, (RC) Bootcamp, Hot Desks. This step aims at </a:t>
            </a:r>
            <a:r>
              <a:rPr lang="en-GB" sz="1200" b="1" kern="1200" dirty="0" err="1" smtClean="0">
                <a:solidFill>
                  <a:schemeClr val="tx1"/>
                </a:solidFill>
                <a:effectLst/>
                <a:latin typeface="+mn-lt"/>
                <a:ea typeface="+mn-ea"/>
                <a:cs typeface="+mn-cs"/>
              </a:rPr>
              <a:t>receiv</a:t>
            </a:r>
            <a:r>
              <a:rPr lang="hu-HU" sz="1200" b="1" kern="1200" dirty="0" smtClean="0">
                <a:solidFill>
                  <a:schemeClr val="tx1"/>
                </a:solidFill>
                <a:effectLst/>
                <a:latin typeface="+mn-lt"/>
                <a:ea typeface="+mn-ea"/>
                <a:cs typeface="+mn-cs"/>
              </a:rPr>
              <a:t>ing</a:t>
            </a:r>
            <a:r>
              <a:rPr lang="en-GB" sz="1200" b="1" kern="1200" dirty="0" smtClean="0">
                <a:solidFill>
                  <a:schemeClr val="tx1"/>
                </a:solidFill>
                <a:effectLst/>
                <a:latin typeface="+mn-lt"/>
                <a:ea typeface="+mn-ea"/>
                <a:cs typeface="+mn-cs"/>
              </a:rPr>
              <a:t> support for </a:t>
            </a:r>
            <a:r>
              <a:rPr lang="en-GB" sz="1200" kern="1200" dirty="0" smtClean="0">
                <a:solidFill>
                  <a:schemeClr val="tx1"/>
                </a:solidFill>
                <a:effectLst/>
                <a:latin typeface="+mn-lt"/>
                <a:ea typeface="+mn-ea"/>
                <a:cs typeface="+mn-cs"/>
              </a:rPr>
              <a:t>establishing products in the US market.</a:t>
            </a:r>
            <a:endParaRPr lang="hu-HU" sz="1200" kern="1200" dirty="0" smtClean="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kern="1200" dirty="0" smtClean="0">
                <a:solidFill>
                  <a:schemeClr val="tx1"/>
                </a:solidFill>
                <a:effectLst/>
                <a:latin typeface="+mn-lt"/>
                <a:ea typeface="+mn-ea"/>
                <a:cs typeface="+mn-cs"/>
              </a:rPr>
              <a:t>The aim is to </a:t>
            </a:r>
            <a:r>
              <a:rPr lang="en-GB" sz="1200" b="1" kern="1200" dirty="0" smtClean="0">
                <a:solidFill>
                  <a:schemeClr val="tx1"/>
                </a:solidFill>
                <a:effectLst/>
                <a:latin typeface="+mn-lt"/>
                <a:ea typeface="+mn-ea"/>
                <a:cs typeface="+mn-cs"/>
              </a:rPr>
              <a:t>provide Europeans funding and investment opportunities </a:t>
            </a:r>
            <a:r>
              <a:rPr lang="en-GB" sz="1200" kern="1200" dirty="0" smtClean="0">
                <a:solidFill>
                  <a:schemeClr val="tx1"/>
                </a:solidFill>
                <a:effectLst/>
                <a:latin typeface="+mn-lt"/>
                <a:ea typeface="+mn-ea"/>
                <a:cs typeface="+mn-cs"/>
              </a:rPr>
              <a:t>in the US.</a:t>
            </a:r>
            <a:r>
              <a:rPr lang="hu-HU" sz="1200" kern="1200" dirty="0" smtClean="0">
                <a:solidFill>
                  <a:schemeClr val="tx1"/>
                </a:solidFill>
                <a:effectLst/>
                <a:latin typeface="+mn-lt"/>
                <a:ea typeface="+mn-ea"/>
                <a:cs typeface="+mn-cs"/>
              </a:rPr>
              <a:t> I</a:t>
            </a:r>
            <a:r>
              <a:rPr lang="en-GB" sz="1200" kern="1200" dirty="0" smtClean="0">
                <a:solidFill>
                  <a:schemeClr val="tx1"/>
                </a:solidFill>
                <a:effectLst/>
                <a:latin typeface="+mn-lt"/>
                <a:ea typeface="+mn-ea"/>
                <a:cs typeface="+mn-cs"/>
              </a:rPr>
              <a:t>t includes </a:t>
            </a:r>
            <a:r>
              <a:rPr lang="en-GB" sz="1200" kern="1200" dirty="0" err="1" smtClean="0">
                <a:solidFill>
                  <a:schemeClr val="tx1"/>
                </a:solidFill>
                <a:effectLst/>
                <a:latin typeface="+mn-lt"/>
                <a:ea typeface="+mn-ea"/>
                <a:cs typeface="+mn-cs"/>
              </a:rPr>
              <a:t>Match&amp;Pitch</a:t>
            </a:r>
            <a:r>
              <a:rPr lang="en-GB" sz="1200" kern="1200" dirty="0" smtClean="0">
                <a:solidFill>
                  <a:schemeClr val="tx1"/>
                </a:solidFill>
                <a:effectLst/>
                <a:latin typeface="+mn-lt"/>
                <a:ea typeface="+mn-ea"/>
                <a:cs typeface="+mn-cs"/>
              </a:rPr>
              <a:t> events and the Business Acceleration Programme. </a:t>
            </a:r>
            <a:endParaRPr lang="en-US" sz="1200" kern="1200" dirty="0" smtClean="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kern="1200" dirty="0" smtClean="0">
              <a:solidFill>
                <a:schemeClr val="tx1"/>
              </a:solidFill>
              <a:effectLst/>
              <a:latin typeface="+mn-lt"/>
              <a:ea typeface="+mn-ea"/>
              <a:cs typeface="+mn-cs"/>
            </a:endParaRPr>
          </a:p>
          <a:p>
            <a:pPr marL="228600" indent="-228600">
              <a:buAutoNum type="arabicPeriod"/>
            </a:pPr>
            <a:endParaRPr lang="hu-HU" sz="1200" kern="1200" dirty="0" smtClean="0">
              <a:solidFill>
                <a:schemeClr val="tx1"/>
              </a:solidFill>
              <a:effectLst/>
              <a:latin typeface="+mn-lt"/>
              <a:ea typeface="+mn-ea"/>
              <a:cs typeface="+mn-cs"/>
            </a:endParaRPr>
          </a:p>
          <a:p>
            <a:pPr marL="228600" indent="-228600">
              <a:buAutoNum type="arabicPeriod"/>
            </a:pPr>
            <a:endParaRPr lang="en-US" baseline="0" dirty="0"/>
          </a:p>
        </p:txBody>
      </p:sp>
      <p:sp>
        <p:nvSpPr>
          <p:cNvPr id="4" name="Foliennummernplatzhalter 3"/>
          <p:cNvSpPr>
            <a:spLocks noGrp="1"/>
          </p:cNvSpPr>
          <p:nvPr>
            <p:ph type="sldNum" sz="quarter" idx="10"/>
          </p:nvPr>
        </p:nvSpPr>
        <p:spPr/>
        <p:txBody>
          <a:bodyPr/>
          <a:lstStyle/>
          <a:p>
            <a:fld id="{5CDA422A-5191-4D4A-BAE5-90BF8FF67899}" type="slidenum">
              <a:rPr lang="pt-PT" smtClean="0"/>
              <a:pPr/>
              <a:t>3</a:t>
            </a:fld>
            <a:endParaRPr lang="pt-PT"/>
          </a:p>
        </p:txBody>
      </p:sp>
    </p:spTree>
    <p:extLst>
      <p:ext uri="{BB962C8B-B14F-4D97-AF65-F5344CB8AC3E}">
        <p14:creationId xmlns:p14="http://schemas.microsoft.com/office/powerpoint/2010/main" val="2825035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hu-HU" dirty="0" smtClean="0"/>
              <a:t>ENRICH USA </a:t>
            </a:r>
            <a:r>
              <a:rPr lang="hu-HU" dirty="0" err="1" smtClean="0"/>
              <a:t>offers</a:t>
            </a:r>
            <a:r>
              <a:rPr lang="hu-HU" dirty="0" smtClean="0"/>
              <a:t> </a:t>
            </a:r>
            <a:r>
              <a:rPr lang="hu-HU" dirty="0" err="1" smtClean="0"/>
              <a:t>services</a:t>
            </a:r>
            <a:r>
              <a:rPr lang="hu-HU" baseline="0" dirty="0" smtClean="0"/>
              <a:t> </a:t>
            </a:r>
            <a:r>
              <a:rPr lang="hu-HU" baseline="0" dirty="0" err="1" smtClean="0"/>
              <a:t>in</a:t>
            </a:r>
            <a:r>
              <a:rPr lang="hu-HU" baseline="0" dirty="0" smtClean="0"/>
              <a:t> 4 </a:t>
            </a:r>
            <a:r>
              <a:rPr lang="hu-HU" baseline="0" dirty="0" err="1" smtClean="0"/>
              <a:t>categories</a:t>
            </a:r>
            <a:r>
              <a:rPr lang="hu-HU" baseline="0" dirty="0" smtClean="0"/>
              <a:t>: …</a:t>
            </a:r>
          </a:p>
          <a:p>
            <a:r>
              <a:rPr lang="hu-HU" baseline="0" dirty="0" smtClean="0"/>
              <a:t>I </a:t>
            </a:r>
            <a:r>
              <a:rPr lang="hu-HU" baseline="0" dirty="0" err="1" smtClean="0"/>
              <a:t>will</a:t>
            </a:r>
            <a:r>
              <a:rPr lang="hu-HU" baseline="0" dirty="0" smtClean="0"/>
              <a:t> </a:t>
            </a:r>
            <a:r>
              <a:rPr lang="hu-HU" baseline="0" dirty="0" err="1" smtClean="0"/>
              <a:t>present</a:t>
            </a:r>
            <a:r>
              <a:rPr lang="hu-HU" baseline="0" dirty="0" smtClean="0"/>
              <a:t> </a:t>
            </a:r>
            <a:r>
              <a:rPr lang="hu-HU" baseline="0" dirty="0" err="1" smtClean="0"/>
              <a:t>you</a:t>
            </a:r>
            <a:r>
              <a:rPr lang="hu-HU" baseline="0" dirty="0" smtClean="0"/>
              <a:t> </a:t>
            </a:r>
            <a:r>
              <a:rPr lang="hu-HU" baseline="0" dirty="0" err="1" smtClean="0"/>
              <a:t>all</a:t>
            </a:r>
            <a:r>
              <a:rPr lang="hu-HU" baseline="0" dirty="0" smtClean="0"/>
              <a:t> </a:t>
            </a:r>
            <a:r>
              <a:rPr lang="hu-HU" baseline="0" dirty="0" err="1" smtClean="0"/>
              <a:t>services</a:t>
            </a:r>
            <a:r>
              <a:rPr lang="hu-HU" baseline="0" dirty="0" smtClean="0"/>
              <a:t> </a:t>
            </a:r>
            <a:r>
              <a:rPr lang="hu-HU" baseline="0" dirty="0" err="1" smtClean="0"/>
              <a:t>briefly</a:t>
            </a:r>
            <a:endParaRPr lang="hu-HU" baseline="0" dirty="0" smtClean="0"/>
          </a:p>
        </p:txBody>
      </p:sp>
      <p:sp>
        <p:nvSpPr>
          <p:cNvPr id="4" name="Foliennummernplatzhalter 3"/>
          <p:cNvSpPr>
            <a:spLocks noGrp="1"/>
          </p:cNvSpPr>
          <p:nvPr>
            <p:ph type="sldNum" sz="quarter" idx="10"/>
          </p:nvPr>
        </p:nvSpPr>
        <p:spPr/>
        <p:txBody>
          <a:bodyPr/>
          <a:lstStyle/>
          <a:p>
            <a:fld id="{5CDA422A-5191-4D4A-BAE5-90BF8FF67899}" type="slidenum">
              <a:rPr lang="pt-PT" smtClean="0"/>
              <a:pPr/>
              <a:t>4</a:t>
            </a:fld>
            <a:endParaRPr lang="pt-PT"/>
          </a:p>
        </p:txBody>
      </p:sp>
    </p:spTree>
    <p:extLst>
      <p:ext uri="{BB962C8B-B14F-4D97-AF65-F5344CB8AC3E}">
        <p14:creationId xmlns:p14="http://schemas.microsoft.com/office/powerpoint/2010/main" val="2825035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b="0" i="0" kern="1200" dirty="0" err="1" smtClean="0">
                <a:solidFill>
                  <a:schemeClr val="tx1"/>
                </a:solidFill>
                <a:effectLst/>
                <a:latin typeface="+mn-lt"/>
                <a:ea typeface="+mn-ea"/>
                <a:cs typeface="+mn-cs"/>
              </a:rPr>
              <a:t>Several</a:t>
            </a:r>
            <a:r>
              <a:rPr lang="hu-HU" sz="1200" b="0" i="0" kern="1200" dirty="0" smtClean="0">
                <a:solidFill>
                  <a:schemeClr val="tx1"/>
                </a:solidFill>
                <a:effectLst/>
                <a:latin typeface="+mn-lt"/>
                <a:ea typeface="+mn-ea"/>
                <a:cs typeface="+mn-cs"/>
              </a:rPr>
              <a:t> Market and R&amp;I </a:t>
            </a:r>
            <a:r>
              <a:rPr lang="hu-HU" sz="1200" b="0" i="0" kern="1200" dirty="0" err="1" smtClean="0">
                <a:solidFill>
                  <a:schemeClr val="tx1"/>
                </a:solidFill>
                <a:effectLst/>
                <a:latin typeface="+mn-lt"/>
                <a:ea typeface="+mn-ea"/>
                <a:cs typeface="+mn-cs"/>
              </a:rPr>
              <a:t>studies</a:t>
            </a:r>
            <a:r>
              <a:rPr lang="hu-HU" sz="1200" b="0" i="0" kern="1200" baseline="0" dirty="0" smtClean="0">
                <a:solidFill>
                  <a:schemeClr val="tx1"/>
                </a:solidFill>
                <a:effectLst/>
                <a:latin typeface="+mn-lt"/>
                <a:ea typeface="+mn-ea"/>
                <a:cs typeface="+mn-cs"/>
              </a:rPr>
              <a:t> </a:t>
            </a:r>
            <a:r>
              <a:rPr lang="hu-HU" sz="1200" b="0" i="0" kern="1200" baseline="0" dirty="0" err="1" smtClean="0">
                <a:solidFill>
                  <a:schemeClr val="tx1"/>
                </a:solidFill>
                <a:effectLst/>
                <a:latin typeface="+mn-lt"/>
                <a:ea typeface="+mn-ea"/>
                <a:cs typeface="+mn-cs"/>
              </a:rPr>
              <a:t>are</a:t>
            </a:r>
            <a:r>
              <a:rPr lang="hu-HU" sz="1200" b="0" i="0" kern="1200" baseline="0" dirty="0" smtClean="0">
                <a:solidFill>
                  <a:schemeClr val="tx1"/>
                </a:solidFill>
                <a:effectLst/>
                <a:latin typeface="+mn-lt"/>
                <a:ea typeface="+mn-ea"/>
                <a:cs typeface="+mn-cs"/>
              </a:rPr>
              <a:t> </a:t>
            </a:r>
            <a:r>
              <a:rPr lang="hu-HU" sz="1200" b="0" i="0" kern="1200" baseline="0" dirty="0" err="1" smtClean="0">
                <a:solidFill>
                  <a:schemeClr val="tx1"/>
                </a:solidFill>
                <a:effectLst/>
                <a:latin typeface="+mn-lt"/>
                <a:ea typeface="+mn-ea"/>
                <a:cs typeface="+mn-cs"/>
              </a:rPr>
              <a:t>available</a:t>
            </a:r>
            <a:r>
              <a:rPr lang="hu-HU" sz="1200" b="0" i="0" kern="1200" baseline="0" dirty="0" smtClean="0">
                <a:solidFill>
                  <a:schemeClr val="tx1"/>
                </a:solidFill>
                <a:effectLst/>
                <a:latin typeface="+mn-lt"/>
                <a:ea typeface="+mn-ea"/>
                <a:cs typeface="+mn-cs"/>
              </a:rPr>
              <a:t> </a:t>
            </a:r>
            <a:r>
              <a:rPr lang="hu-HU" sz="1200" b="0" i="0" kern="1200" baseline="0" dirty="0" err="1" smtClean="0">
                <a:solidFill>
                  <a:schemeClr val="tx1"/>
                </a:solidFill>
                <a:effectLst/>
                <a:latin typeface="+mn-lt"/>
                <a:ea typeface="+mn-ea"/>
                <a:cs typeface="+mn-cs"/>
              </a:rPr>
              <a:t>on</a:t>
            </a:r>
            <a:r>
              <a:rPr lang="hu-HU" sz="1200" b="0" i="0" kern="1200" baseline="0" dirty="0" smtClean="0">
                <a:solidFill>
                  <a:schemeClr val="tx1"/>
                </a:solidFill>
                <a:effectLst/>
                <a:latin typeface="+mn-lt"/>
                <a:ea typeface="+mn-ea"/>
                <a:cs typeface="+mn-cs"/>
              </a:rPr>
              <a:t> </a:t>
            </a:r>
            <a:r>
              <a:rPr lang="hu-HU" sz="1200" b="0" i="0" kern="1200" baseline="0" dirty="0" err="1" smtClean="0">
                <a:solidFill>
                  <a:schemeClr val="tx1"/>
                </a:solidFill>
                <a:effectLst/>
                <a:latin typeface="+mn-lt"/>
                <a:ea typeface="+mn-ea"/>
                <a:cs typeface="+mn-cs"/>
              </a:rPr>
              <a:t>the</a:t>
            </a:r>
            <a:r>
              <a:rPr lang="hu-HU" sz="1200" b="0" i="0" kern="1200" baseline="0" dirty="0" smtClean="0">
                <a:solidFill>
                  <a:schemeClr val="tx1"/>
                </a:solidFill>
                <a:effectLst/>
                <a:latin typeface="+mn-lt"/>
                <a:ea typeface="+mn-ea"/>
                <a:cs typeface="+mn-cs"/>
              </a:rPr>
              <a:t> </a:t>
            </a:r>
            <a:r>
              <a:rPr lang="hu-HU" sz="1200" b="0" i="0" kern="1200" baseline="0" dirty="0" err="1" smtClean="0">
                <a:solidFill>
                  <a:schemeClr val="tx1"/>
                </a:solidFill>
                <a:effectLst/>
                <a:latin typeface="+mn-lt"/>
                <a:ea typeface="+mn-ea"/>
                <a:cs typeface="+mn-cs"/>
              </a:rPr>
              <a:t>Enrich</a:t>
            </a:r>
            <a:r>
              <a:rPr lang="hu-HU" sz="1200" b="0" i="0" kern="1200" baseline="0" dirty="0" smtClean="0">
                <a:solidFill>
                  <a:schemeClr val="tx1"/>
                </a:solidFill>
                <a:effectLst/>
                <a:latin typeface="+mn-lt"/>
                <a:ea typeface="+mn-ea"/>
                <a:cs typeface="+mn-cs"/>
              </a:rPr>
              <a:t> USA </a:t>
            </a:r>
            <a:r>
              <a:rPr lang="hu-HU" sz="1200" b="0" i="0" kern="1200" baseline="0" dirty="0" err="1" smtClean="0">
                <a:solidFill>
                  <a:schemeClr val="tx1"/>
                </a:solidFill>
                <a:effectLst/>
                <a:latin typeface="+mn-lt"/>
                <a:ea typeface="+mn-ea"/>
                <a:cs typeface="+mn-cs"/>
              </a:rPr>
              <a:t>webpage</a:t>
            </a:r>
            <a:r>
              <a:rPr lang="hu-HU"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Each study focuses on a specific innovation/market area (e.g., e-Health; Nanotechnologies</a:t>
            </a:r>
            <a:r>
              <a:rPr lang="hu-HU" sz="1200" b="0" i="0" kern="1200" dirty="0" smtClean="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The Innovation Market Studies</a:t>
            </a:r>
            <a:r>
              <a:rPr lang="en-US" sz="1200" b="1" i="0" kern="1200" dirty="0" smtClean="0">
                <a:solidFill>
                  <a:schemeClr val="tx1"/>
                </a:solidFill>
                <a:effectLst/>
                <a:latin typeface="+mn-lt"/>
                <a:ea typeface="+mn-ea"/>
                <a:cs typeface="+mn-cs"/>
              </a:rPr>
              <a:t> identify </a:t>
            </a:r>
            <a:r>
              <a:rPr lang="en-US" sz="1200" b="0" i="0" kern="1200" dirty="0" smtClean="0">
                <a:solidFill>
                  <a:schemeClr val="tx1"/>
                </a:solidFill>
                <a:effectLst/>
                <a:latin typeface="+mn-lt"/>
                <a:ea typeface="+mn-ea"/>
                <a:cs typeface="+mn-cs"/>
              </a:rPr>
              <a:t>US key innovation hubs/facilitators and industry related </a:t>
            </a:r>
            <a:r>
              <a:rPr lang="en-US" sz="1200" b="0" i="0" kern="1200" dirty="0" err="1" smtClean="0">
                <a:solidFill>
                  <a:schemeClr val="tx1"/>
                </a:solidFill>
                <a:effectLst/>
                <a:latin typeface="+mn-lt"/>
                <a:ea typeface="+mn-ea"/>
                <a:cs typeface="+mn-cs"/>
              </a:rPr>
              <a:t>centres</a:t>
            </a:r>
            <a:r>
              <a:rPr lang="en-US" sz="1200" b="0" i="0" kern="1200" dirty="0" smtClean="0">
                <a:solidFill>
                  <a:schemeClr val="tx1"/>
                </a:solidFill>
                <a:effectLst/>
                <a:latin typeface="+mn-lt"/>
                <a:ea typeface="+mn-ea"/>
                <a:cs typeface="+mn-cs"/>
              </a:rPr>
              <a:t>, as well as the US market opportunities and barriers. </a:t>
            </a:r>
            <a:r>
              <a:rPr lang="hu-HU" sz="1200" b="0" i="0" kern="1200" dirty="0" smtClean="0">
                <a:solidFill>
                  <a:schemeClr val="tx1"/>
                </a:solidFill>
                <a:effectLst/>
                <a:latin typeface="+mn-lt"/>
                <a:ea typeface="+mn-ea"/>
                <a:cs typeface="+mn-cs"/>
              </a:rPr>
              <a:t> </a:t>
            </a:r>
            <a:r>
              <a:rPr lang="hu-HU" sz="1200" b="0" dirty="0" smtClean="0"/>
              <a:t>P</a:t>
            </a:r>
            <a:r>
              <a:rPr lang="en-US" sz="1200" b="0" dirty="0" err="1" smtClean="0"/>
              <a:t>ossible</a:t>
            </a:r>
            <a:r>
              <a:rPr lang="en-US" sz="1200" b="0" dirty="0" smtClean="0"/>
              <a:t> ways of approaching the US market</a:t>
            </a:r>
            <a:r>
              <a:rPr lang="hu-HU" sz="1200" b="0" dirty="0" smtClean="0"/>
              <a:t>/</a:t>
            </a:r>
            <a:r>
              <a:rPr lang="hu-HU" sz="1200" b="0" dirty="0" err="1" smtClean="0"/>
              <a:t>research</a:t>
            </a:r>
            <a:r>
              <a:rPr lang="hu-HU" sz="1200" b="0" dirty="0" smtClean="0"/>
              <a:t> </a:t>
            </a:r>
            <a:r>
              <a:rPr lang="hu-HU" sz="1200" b="0" dirty="0" err="1" smtClean="0"/>
              <a:t>community</a:t>
            </a:r>
            <a:r>
              <a:rPr lang="hu-HU" sz="1200" b="0" dirty="0" smtClean="0"/>
              <a:t>.</a:t>
            </a:r>
          </a:p>
          <a:p>
            <a:r>
              <a:rPr lang="en-US" sz="1200" b="0" i="0" kern="1200" dirty="0" smtClean="0">
                <a:solidFill>
                  <a:schemeClr val="tx1"/>
                </a:solidFill>
                <a:effectLst/>
                <a:latin typeface="+mn-lt"/>
                <a:ea typeface="+mn-ea"/>
                <a:cs typeface="+mn-cs"/>
              </a:rPr>
              <a:t>The Research Thematic Studies provide an assessment of the US research community landscape and aim to support research and innovation cooperation between the EU and the US. </a:t>
            </a:r>
            <a:endParaRPr lang="hu-HU"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studies can be an effective source or tool for you to gain knowledge on the US </a:t>
            </a:r>
            <a:r>
              <a:rPr lang="hu-HU" sz="1200" b="0" i="0" kern="1200" dirty="0" smtClean="0">
                <a:solidFill>
                  <a:schemeClr val="tx1"/>
                </a:solidFill>
                <a:effectLst/>
                <a:latin typeface="+mn-lt"/>
                <a:ea typeface="+mn-ea"/>
                <a:cs typeface="+mn-cs"/>
              </a:rPr>
              <a:t>r</a:t>
            </a:r>
            <a:r>
              <a:rPr lang="en-US" sz="1200" b="0" i="0" kern="1200" dirty="0" err="1" smtClean="0">
                <a:solidFill>
                  <a:schemeClr val="tx1"/>
                </a:solidFill>
                <a:effectLst/>
                <a:latin typeface="+mn-lt"/>
                <a:ea typeface="+mn-ea"/>
                <a:cs typeface="+mn-cs"/>
              </a:rPr>
              <a:t>esearch</a:t>
            </a:r>
            <a:r>
              <a:rPr lang="en-US" sz="1200" b="0" i="0" kern="1200" dirty="0" smtClean="0">
                <a:solidFill>
                  <a:schemeClr val="tx1"/>
                </a:solidFill>
                <a:effectLst/>
                <a:latin typeface="+mn-lt"/>
                <a:ea typeface="+mn-ea"/>
                <a:cs typeface="+mn-cs"/>
              </a:rPr>
              <a:t> community</a:t>
            </a:r>
            <a:r>
              <a:rPr lang="hu-HU" sz="1200" b="0" i="0" kern="1200" dirty="0" smtClean="0">
                <a:solidFill>
                  <a:schemeClr val="tx1"/>
                </a:solidFill>
                <a:effectLst/>
                <a:latin typeface="+mn-lt"/>
                <a:ea typeface="+mn-ea"/>
                <a:cs typeface="+mn-cs"/>
              </a:rPr>
              <a:t>, US</a:t>
            </a:r>
            <a:r>
              <a:rPr lang="hu-HU" sz="1200" b="0" i="0" kern="1200" baseline="0" dirty="0" smtClean="0">
                <a:solidFill>
                  <a:schemeClr val="tx1"/>
                </a:solidFill>
                <a:effectLst/>
                <a:latin typeface="+mn-lt"/>
                <a:ea typeface="+mn-ea"/>
                <a:cs typeface="+mn-cs"/>
              </a:rPr>
              <a:t> market</a:t>
            </a:r>
            <a:r>
              <a:rPr lang="en-US" sz="1200" b="0" i="0" kern="1200" dirty="0" smtClean="0">
                <a:solidFill>
                  <a:schemeClr val="tx1"/>
                </a:solidFill>
                <a:effectLst/>
                <a:latin typeface="+mn-lt"/>
                <a:ea typeface="+mn-ea"/>
                <a:cs typeface="+mn-cs"/>
              </a:rPr>
              <a:t> and</a:t>
            </a:r>
            <a:r>
              <a:rPr lang="hu-HU" sz="1200" b="0" i="0" kern="1200" dirty="0" smtClean="0">
                <a:solidFill>
                  <a:schemeClr val="tx1"/>
                </a:solidFill>
                <a:effectLst/>
                <a:latin typeface="+mn-lt"/>
                <a:ea typeface="+mn-ea"/>
                <a:cs typeface="+mn-cs"/>
              </a:rPr>
              <a:t> </a:t>
            </a:r>
            <a:r>
              <a:rPr lang="hu-HU" sz="1200" b="0" i="0" kern="1200" dirty="0" err="1" smtClean="0">
                <a:solidFill>
                  <a:schemeClr val="tx1"/>
                </a:solidFill>
                <a:effectLst/>
                <a:latin typeface="+mn-lt"/>
                <a:ea typeface="+mn-ea"/>
                <a:cs typeface="+mn-cs"/>
              </a:rPr>
              <a:t>to</a:t>
            </a:r>
            <a:r>
              <a:rPr lang="en-US" sz="1200" b="0" i="0" kern="1200" dirty="0" smtClean="0">
                <a:solidFill>
                  <a:schemeClr val="tx1"/>
                </a:solidFill>
                <a:effectLst/>
                <a:latin typeface="+mn-lt"/>
                <a:ea typeface="+mn-ea"/>
                <a:cs typeface="+mn-cs"/>
              </a:rPr>
              <a:t>:</a:t>
            </a:r>
          </a:p>
          <a:p>
            <a:pPr marL="171450" indent="-171450">
              <a:buFontTx/>
              <a:buChar char="-"/>
            </a:pPr>
            <a:r>
              <a:rPr lang="hu-HU" sz="1200" b="0" i="0" kern="1200" dirty="0" err="1" smtClean="0">
                <a:solidFill>
                  <a:schemeClr val="tx1"/>
                </a:solidFill>
                <a:effectLst/>
                <a:latin typeface="+mn-lt"/>
                <a:ea typeface="+mn-ea"/>
                <a:cs typeface="+mn-cs"/>
              </a:rPr>
              <a:t>Identify</a:t>
            </a:r>
            <a:r>
              <a:rPr lang="hu-HU"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potential approaches for developing collaborative partnerships with US businesses;</a:t>
            </a:r>
            <a:r>
              <a:rPr lang="hu-HU"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collaborative projects with US researchers</a:t>
            </a:r>
            <a:endParaRPr lang="hu-HU" sz="1200" b="0" i="0" kern="1200" dirty="0" smtClean="0">
              <a:solidFill>
                <a:schemeClr val="tx1"/>
              </a:solidFill>
              <a:effectLst/>
              <a:latin typeface="+mn-lt"/>
              <a:ea typeface="+mn-ea"/>
              <a:cs typeface="+mn-cs"/>
            </a:endParaRPr>
          </a:p>
          <a:p>
            <a:pPr marL="171450" indent="-171450">
              <a:buFontTx/>
              <a:buChar char="-"/>
            </a:pPr>
            <a:r>
              <a:rPr lang="hu-HU" sz="1200" b="0" i="0" kern="1200" dirty="0" err="1" smtClean="0">
                <a:solidFill>
                  <a:schemeClr val="tx1"/>
                </a:solidFill>
                <a:effectLst/>
                <a:latin typeface="+mn-lt"/>
                <a:ea typeface="+mn-ea"/>
                <a:cs typeface="+mn-cs"/>
              </a:rPr>
              <a:t>Find</a:t>
            </a:r>
            <a:r>
              <a:rPr lang="hu-HU" sz="1200" b="0" i="0" kern="1200" baseline="0" dirty="0" smtClean="0">
                <a:solidFill>
                  <a:schemeClr val="tx1"/>
                </a:solidFill>
                <a:effectLst/>
                <a:latin typeface="+mn-lt"/>
                <a:ea typeface="+mn-ea"/>
                <a:cs typeface="+mn-cs"/>
              </a:rPr>
              <a:t> </a:t>
            </a:r>
            <a:r>
              <a:rPr lang="hu-HU" sz="1200" b="0" i="0" kern="1200" baseline="0" dirty="0" err="1" smtClean="0">
                <a:solidFill>
                  <a:schemeClr val="tx1"/>
                </a:solidFill>
                <a:effectLst/>
                <a:latin typeface="+mn-lt"/>
                <a:ea typeface="+mn-ea"/>
                <a:cs typeface="+mn-cs"/>
              </a:rPr>
              <a:t>for</a:t>
            </a:r>
            <a:r>
              <a:rPr lang="hu-HU" sz="1200" b="0" i="0" kern="1200" baseline="0" dirty="0" smtClean="0">
                <a:solidFill>
                  <a:schemeClr val="tx1"/>
                </a:solidFill>
                <a:effectLst/>
                <a:latin typeface="+mn-lt"/>
                <a:ea typeface="+mn-ea"/>
                <a:cs typeface="+mn-cs"/>
              </a:rPr>
              <a:t> </a:t>
            </a:r>
            <a:r>
              <a:rPr lang="hu-HU" sz="1200" b="0" i="0" kern="1200" baseline="0" dirty="0" err="1" smtClean="0">
                <a:solidFill>
                  <a:schemeClr val="tx1"/>
                </a:solidFill>
                <a:effectLst/>
                <a:latin typeface="+mn-lt"/>
                <a:ea typeface="+mn-ea"/>
                <a:cs typeface="+mn-cs"/>
              </a:rPr>
              <a:t>you</a:t>
            </a:r>
            <a:r>
              <a:rPr lang="hu-HU"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relevant US networks and conferences </a:t>
            </a:r>
            <a:endParaRPr lang="hu-HU" sz="1200" b="0" i="0" kern="1200" dirty="0" smtClean="0">
              <a:solidFill>
                <a:schemeClr val="tx1"/>
              </a:solidFill>
              <a:effectLst/>
              <a:latin typeface="+mn-lt"/>
              <a:ea typeface="+mn-ea"/>
              <a:cs typeface="+mn-cs"/>
            </a:endParaRPr>
          </a:p>
          <a:p>
            <a:pPr marL="171450" indent="-171450">
              <a:buFontTx/>
              <a:buChar char="-"/>
            </a:pPr>
            <a:r>
              <a:rPr lang="en-US" sz="1200" b="0" i="0" kern="1200" dirty="0" smtClean="0">
                <a:solidFill>
                  <a:schemeClr val="tx1"/>
                </a:solidFill>
                <a:effectLst/>
                <a:latin typeface="+mn-lt"/>
                <a:ea typeface="+mn-ea"/>
                <a:cs typeface="+mn-cs"/>
              </a:rPr>
              <a:t>access US funding </a:t>
            </a:r>
            <a:r>
              <a:rPr lang="en-US" sz="1200" b="0" i="0" kern="1200" dirty="0" err="1" smtClean="0">
                <a:solidFill>
                  <a:schemeClr val="tx1"/>
                </a:solidFill>
                <a:effectLst/>
                <a:latin typeface="+mn-lt"/>
                <a:ea typeface="+mn-ea"/>
                <a:cs typeface="+mn-cs"/>
              </a:rPr>
              <a:t>programmes</a:t>
            </a:r>
            <a:endParaRPr lang="hu-HU" sz="1200" b="0" i="0" kern="1200" dirty="0" smtClean="0">
              <a:solidFill>
                <a:schemeClr val="tx1"/>
              </a:solidFill>
              <a:effectLst/>
              <a:latin typeface="+mn-lt"/>
              <a:ea typeface="+mn-ea"/>
              <a:cs typeface="+mn-cs"/>
            </a:endParaRPr>
          </a:p>
          <a:p>
            <a:pPr marL="171450" indent="-171450">
              <a:buFontTx/>
              <a:buChar char="-"/>
            </a:pPr>
            <a:endParaRPr lang="hu-HU"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u-HU" sz="1200" dirty="0" smtClean="0"/>
              <a:t>R2R, B2B </a:t>
            </a:r>
            <a:r>
              <a:rPr lang="hu-HU" sz="1200" dirty="0" err="1" smtClean="0"/>
              <a:t>Aid</a:t>
            </a:r>
            <a:r>
              <a:rPr lang="hu-HU" sz="1200" dirty="0" smtClean="0"/>
              <a:t> </a:t>
            </a:r>
            <a:r>
              <a:rPr lang="hu-HU" sz="1200" dirty="0" err="1" smtClean="0"/>
              <a:t>Information</a:t>
            </a:r>
            <a:r>
              <a:rPr lang="hu-HU" sz="1200" dirty="0" smtClean="0"/>
              <a:t> Kit </a:t>
            </a:r>
            <a:r>
              <a:rPr lang="hu-HU" sz="1200" baseline="0" dirty="0" err="1" smtClean="0"/>
              <a:t>booklets</a:t>
            </a:r>
            <a:r>
              <a:rPr lang="hu-HU" sz="1200" baseline="0" dirty="0" smtClean="0"/>
              <a:t> </a:t>
            </a:r>
            <a:r>
              <a:rPr lang="en-US" sz="1200" b="0" i="0" u="none" strike="noStrike" kern="1200" baseline="0" dirty="0" smtClean="0">
                <a:solidFill>
                  <a:schemeClr val="tx1"/>
                </a:solidFill>
                <a:latin typeface="+mn-lt"/>
                <a:ea typeface="+mn-ea"/>
                <a:cs typeface="+mn-cs"/>
              </a:rPr>
              <a:t>co</a:t>
            </a:r>
            <a:r>
              <a:rPr lang="hu-HU" sz="1200" b="0" i="0" u="none" strike="noStrike" kern="1200" baseline="0" dirty="0" err="1" smtClean="0">
                <a:solidFill>
                  <a:schemeClr val="tx1"/>
                </a:solidFill>
                <a:latin typeface="+mn-lt"/>
                <a:ea typeface="+mn-ea"/>
                <a:cs typeface="+mn-cs"/>
              </a:rPr>
              <a:t>ntain</a:t>
            </a:r>
            <a:r>
              <a:rPr lang="en-US" sz="1200" b="0" i="0" u="none" strike="noStrike" kern="1200" baseline="0" dirty="0" smtClean="0">
                <a:solidFill>
                  <a:schemeClr val="tx1"/>
                </a:solidFill>
                <a:latin typeface="+mn-lt"/>
                <a:ea typeface="+mn-ea"/>
                <a:cs typeface="+mn-cs"/>
              </a:rPr>
              <a:t> </a:t>
            </a:r>
            <a:r>
              <a:rPr lang="hu-HU" sz="1200" b="0" i="0" u="none" strike="noStrike" kern="1200" baseline="0" dirty="0" err="1" smtClean="0">
                <a:solidFill>
                  <a:schemeClr val="tx1"/>
                </a:solidFill>
                <a:latin typeface="+mn-lt"/>
                <a:ea typeface="+mn-ea"/>
                <a:cs typeface="+mn-cs"/>
              </a:rPr>
              <a:t>several</a:t>
            </a:r>
            <a:r>
              <a:rPr lang="hu-HU"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guidelines with essential information on</a:t>
            </a:r>
            <a:r>
              <a:rPr lang="hu-HU"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entering the US market</a:t>
            </a:r>
            <a:endParaRPr lang="hu-HU" sz="1200" b="0" i="0" kern="1200" dirty="0" smtClean="0">
              <a:solidFill>
                <a:schemeClr val="tx1"/>
              </a:solidFill>
              <a:effectLst/>
              <a:latin typeface="+mn-lt"/>
              <a:ea typeface="+mn-ea"/>
              <a:cs typeface="+mn-cs"/>
            </a:endParaRPr>
          </a:p>
          <a:p>
            <a:pPr marL="171450" indent="-171450">
              <a:buFontTx/>
              <a:buChar char="-"/>
            </a:pPr>
            <a:endParaRPr lang="en-US" dirty="0"/>
          </a:p>
        </p:txBody>
      </p:sp>
      <p:sp>
        <p:nvSpPr>
          <p:cNvPr id="4" name="Dia számának helye 3"/>
          <p:cNvSpPr>
            <a:spLocks noGrp="1"/>
          </p:cNvSpPr>
          <p:nvPr>
            <p:ph type="sldNum" sz="quarter" idx="10"/>
          </p:nvPr>
        </p:nvSpPr>
        <p:spPr/>
        <p:txBody>
          <a:bodyPr/>
          <a:lstStyle/>
          <a:p>
            <a:fld id="{5CDA422A-5191-4D4A-BAE5-90BF8FF67899}" type="slidenum">
              <a:rPr lang="pt-PT" smtClean="0"/>
              <a:pPr/>
              <a:t>5</a:t>
            </a:fld>
            <a:endParaRPr lang="pt-PT"/>
          </a:p>
        </p:txBody>
      </p:sp>
    </p:spTree>
    <p:extLst>
      <p:ext uri="{BB962C8B-B14F-4D97-AF65-F5344CB8AC3E}">
        <p14:creationId xmlns:p14="http://schemas.microsoft.com/office/powerpoint/2010/main" val="689229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sz="1200" b="0" i="0" kern="1200" dirty="0" smtClean="0">
                <a:solidFill>
                  <a:schemeClr val="tx1"/>
                </a:solidFill>
                <a:effectLst/>
                <a:latin typeface="+mn-lt"/>
                <a:ea typeface="+mn-ea"/>
                <a:cs typeface="+mn-cs"/>
              </a:rPr>
              <a:t>Short Webinars (not more than 2 hours)</a:t>
            </a:r>
            <a:r>
              <a:rPr lang="hu-HU" sz="1200" b="0" i="0" kern="1200" dirty="0" smtClean="0">
                <a:solidFill>
                  <a:schemeClr val="tx1"/>
                </a:solidFill>
                <a:effectLst/>
                <a:latin typeface="+mn-lt"/>
                <a:ea typeface="+mn-ea"/>
                <a:cs typeface="+mn-cs"/>
              </a:rPr>
              <a:t> </a:t>
            </a:r>
            <a:r>
              <a:rPr lang="hu-HU" sz="1200" b="0" i="0" kern="1200" dirty="0" err="1" smtClean="0">
                <a:solidFill>
                  <a:schemeClr val="tx1"/>
                </a:solidFill>
                <a:effectLst/>
                <a:latin typeface="+mn-lt"/>
                <a:ea typeface="+mn-ea"/>
                <a:cs typeface="+mn-cs"/>
              </a:rPr>
              <a:t>offer</a:t>
            </a:r>
            <a:r>
              <a:rPr lang="hu-HU"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information about research thematic actions and innovation market aspects that are useful for transatlantic cooperation</a:t>
            </a:r>
            <a:endParaRPr lang="hu-HU"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highlighting critical aspects of research and market areas that are potential opportunities for cooperation between the EU and the US. </a:t>
            </a:r>
            <a:endParaRPr lang="hu-HU"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webinars are focused on specific fields or sectors</a:t>
            </a:r>
            <a:endParaRPr lang="hu-HU" sz="1200" b="0" i="0" kern="1200" dirty="0" smtClean="0">
              <a:solidFill>
                <a:schemeClr val="tx1"/>
              </a:solidFill>
              <a:effectLst/>
              <a:latin typeface="+mn-lt"/>
              <a:ea typeface="+mn-ea"/>
              <a:cs typeface="+mn-cs"/>
            </a:endParaRPr>
          </a:p>
          <a:p>
            <a:endParaRPr lang="hu-HU"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ENRICH in the USA is </a:t>
            </a:r>
            <a:r>
              <a:rPr lang="en-US" sz="1200" b="0" i="0" kern="1200" dirty="0" err="1" smtClean="0">
                <a:solidFill>
                  <a:schemeClr val="tx1"/>
                </a:solidFill>
                <a:effectLst/>
                <a:latin typeface="+mn-lt"/>
                <a:ea typeface="+mn-ea"/>
                <a:cs typeface="+mn-cs"/>
              </a:rPr>
              <a:t>organising</a:t>
            </a:r>
            <a:r>
              <a:rPr lang="en-US" sz="1200" b="0" i="0" kern="1200" dirty="0" smtClean="0">
                <a:solidFill>
                  <a:schemeClr val="tx1"/>
                </a:solidFill>
                <a:effectLst/>
                <a:latin typeface="+mn-lt"/>
                <a:ea typeface="+mn-ea"/>
                <a:cs typeface="+mn-cs"/>
              </a:rPr>
              <a:t> a set of training events on </a:t>
            </a:r>
            <a:r>
              <a:rPr lang="en-US" sz="1200" b="1" i="0" kern="1200" dirty="0" smtClean="0">
                <a:solidFill>
                  <a:schemeClr val="tx1"/>
                </a:solidFill>
                <a:effectLst/>
                <a:latin typeface="+mn-lt"/>
                <a:ea typeface="+mn-ea"/>
                <a:cs typeface="+mn-cs"/>
              </a:rPr>
              <a:t>“How to </a:t>
            </a:r>
            <a:r>
              <a:rPr lang="en-US" sz="1200" b="1" i="0" kern="1200" dirty="0" err="1" smtClean="0">
                <a:solidFill>
                  <a:schemeClr val="tx1"/>
                </a:solidFill>
                <a:effectLst/>
                <a:latin typeface="+mn-lt"/>
                <a:ea typeface="+mn-ea"/>
                <a:cs typeface="+mn-cs"/>
              </a:rPr>
              <a:t>internationalise</a:t>
            </a:r>
            <a:r>
              <a:rPr lang="en-US" sz="1200" b="1" i="0" kern="1200" dirty="0" smtClean="0">
                <a:solidFill>
                  <a:schemeClr val="tx1"/>
                </a:solidFill>
                <a:effectLst/>
                <a:latin typeface="+mn-lt"/>
                <a:ea typeface="+mn-ea"/>
                <a:cs typeface="+mn-cs"/>
              </a:rPr>
              <a:t> to the USA”</a:t>
            </a:r>
            <a:r>
              <a:rPr lang="en-US" sz="1200" b="0" i="0" kern="1200" dirty="0" smtClean="0">
                <a:solidFill>
                  <a:schemeClr val="tx1"/>
                </a:solidFill>
                <a:effectLst/>
                <a:latin typeface="+mn-lt"/>
                <a:ea typeface="+mn-ea"/>
                <a:cs typeface="+mn-cs"/>
              </a:rPr>
              <a:t> throughout Europe</a:t>
            </a:r>
            <a:endParaRPr lang="hu-HU"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The trainings provide you </a:t>
            </a:r>
            <a:r>
              <a:rPr lang="hu-HU" sz="1200" b="0" i="0" kern="1200" dirty="0" err="1" smtClean="0">
                <a:solidFill>
                  <a:schemeClr val="tx1"/>
                </a:solidFill>
                <a:effectLst/>
                <a:latin typeface="+mn-lt"/>
                <a:ea typeface="+mn-ea"/>
                <a:cs typeface="+mn-cs"/>
              </a:rPr>
              <a:t>information</a:t>
            </a:r>
            <a:r>
              <a:rPr lang="hu-HU" sz="1200" b="0" i="0" kern="1200" baseline="0" dirty="0" smtClean="0">
                <a:solidFill>
                  <a:schemeClr val="tx1"/>
                </a:solidFill>
                <a:effectLst/>
                <a:latin typeface="+mn-lt"/>
                <a:ea typeface="+mn-ea"/>
                <a:cs typeface="+mn-cs"/>
              </a:rPr>
              <a:t> </a:t>
            </a:r>
            <a:r>
              <a:rPr lang="hu-HU" sz="1200" b="0" i="0" kern="1200" baseline="0" dirty="0" err="1" smtClean="0">
                <a:solidFill>
                  <a:schemeClr val="tx1"/>
                </a:solidFill>
                <a:effectLst/>
                <a:latin typeface="+mn-lt"/>
                <a:ea typeface="+mn-ea"/>
                <a:cs typeface="+mn-cs"/>
              </a:rPr>
              <a:t>about</a:t>
            </a:r>
            <a:r>
              <a:rPr lang="en-US" sz="1200" b="0" i="0" kern="1200" dirty="0" smtClean="0">
                <a:solidFill>
                  <a:schemeClr val="tx1"/>
                </a:solidFill>
                <a:effectLst/>
                <a:latin typeface="+mn-lt"/>
                <a:ea typeface="+mn-ea"/>
                <a:cs typeface="+mn-cs"/>
              </a:rPr>
              <a:t> the US market, its main challenges and opportunities from the European perspective, and support on how to successfully create relevant partnerships in the US.</a:t>
            </a:r>
            <a:endParaRPr lang="hu-HU"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hu-HU" sz="1200" b="0" dirty="0" smtClean="0"/>
          </a:p>
          <a:p>
            <a:endParaRPr lang="hu-HU" sz="1200" b="0" i="0" kern="1200" dirty="0" smtClean="0">
              <a:solidFill>
                <a:schemeClr val="tx1"/>
              </a:solidFill>
              <a:effectLst/>
              <a:latin typeface="+mn-lt"/>
              <a:ea typeface="+mn-ea"/>
              <a:cs typeface="+mn-cs"/>
            </a:endParaRPr>
          </a:p>
          <a:p>
            <a:endParaRPr lang="en-US" dirty="0"/>
          </a:p>
        </p:txBody>
      </p:sp>
      <p:sp>
        <p:nvSpPr>
          <p:cNvPr id="4" name="Dia számának helye 3"/>
          <p:cNvSpPr>
            <a:spLocks noGrp="1"/>
          </p:cNvSpPr>
          <p:nvPr>
            <p:ph type="sldNum" sz="quarter" idx="10"/>
          </p:nvPr>
        </p:nvSpPr>
        <p:spPr/>
        <p:txBody>
          <a:bodyPr/>
          <a:lstStyle/>
          <a:p>
            <a:fld id="{5CDA422A-5191-4D4A-BAE5-90BF8FF67899}" type="slidenum">
              <a:rPr lang="pt-PT" smtClean="0"/>
              <a:pPr/>
              <a:t>6</a:t>
            </a:fld>
            <a:endParaRPr lang="pt-PT"/>
          </a:p>
        </p:txBody>
      </p:sp>
    </p:spTree>
    <p:extLst>
      <p:ext uri="{BB962C8B-B14F-4D97-AF65-F5344CB8AC3E}">
        <p14:creationId xmlns:p14="http://schemas.microsoft.com/office/powerpoint/2010/main" val="1287087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sz="1200" b="0" i="0" u="none" strike="noStrike" kern="1200" baseline="0" dirty="0" err="1" smtClean="0">
                <a:solidFill>
                  <a:schemeClr val="tx1"/>
                </a:solidFill>
                <a:latin typeface="+mn-lt"/>
                <a:ea typeface="+mn-ea"/>
                <a:cs typeface="+mn-cs"/>
              </a:rPr>
              <a:t>NearUS</a:t>
            </a:r>
            <a:r>
              <a:rPr lang="en-US" sz="1200" b="0" i="0" u="none" strike="noStrike" kern="1200" baseline="0" dirty="0" smtClean="0">
                <a:solidFill>
                  <a:schemeClr val="tx1"/>
                </a:solidFill>
                <a:latin typeface="+mn-lt"/>
                <a:ea typeface="+mn-ea"/>
                <a:cs typeface="+mn-cs"/>
              </a:rPr>
              <a:t> provides work space, infrastructure and </a:t>
            </a:r>
            <a:r>
              <a:rPr lang="en-US" sz="1200" b="0" i="0" u="none" strike="noStrike" kern="1200" baseline="0" dirty="0" err="1" smtClean="0">
                <a:solidFill>
                  <a:schemeClr val="tx1"/>
                </a:solidFill>
                <a:latin typeface="+mn-lt"/>
                <a:ea typeface="+mn-ea"/>
                <a:cs typeface="+mn-cs"/>
              </a:rPr>
              <a:t>secondment</a:t>
            </a:r>
            <a:r>
              <a:rPr lang="en-US" sz="1200" b="0" i="0" u="none" strike="noStrike" kern="1200" baseline="0" dirty="0" smtClean="0">
                <a:solidFill>
                  <a:schemeClr val="tx1"/>
                </a:solidFill>
                <a:latin typeface="+mn-lt"/>
                <a:ea typeface="+mn-ea"/>
                <a:cs typeface="+mn-cs"/>
              </a:rPr>
              <a:t> opportunities to private and public European</a:t>
            </a:r>
          </a:p>
          <a:p>
            <a:r>
              <a:rPr lang="en-US" sz="1200" b="0" i="0" u="none" strike="noStrike" kern="1200" baseline="0" dirty="0" err="1" smtClean="0">
                <a:solidFill>
                  <a:schemeClr val="tx1"/>
                </a:solidFill>
                <a:latin typeface="+mn-lt"/>
                <a:ea typeface="+mn-ea"/>
                <a:cs typeface="+mn-cs"/>
              </a:rPr>
              <a:t>organisations</a:t>
            </a:r>
            <a:r>
              <a:rPr lang="en-US" sz="1200" b="0" i="0" u="none" strike="noStrike" kern="1200" baseline="0" dirty="0" smtClean="0">
                <a:solidFill>
                  <a:schemeClr val="tx1"/>
                </a:solidFill>
                <a:latin typeface="+mn-lt"/>
                <a:ea typeface="+mn-ea"/>
                <a:cs typeface="+mn-cs"/>
              </a:rPr>
              <a:t> coming to the US and seeking a landing hub</a:t>
            </a:r>
            <a:endParaRPr lang="hu-HU" sz="1200" b="0" i="0" u="none" strike="noStrike" kern="1200" baseline="0" dirty="0" smtClean="0">
              <a:solidFill>
                <a:schemeClr val="tx1"/>
              </a:solidFill>
              <a:latin typeface="+mn-lt"/>
              <a:ea typeface="+mn-ea"/>
              <a:cs typeface="+mn-cs"/>
            </a:endParaRPr>
          </a:p>
          <a:p>
            <a:r>
              <a:rPr lang="en-US" sz="1200" b="0" i="0" kern="1200" dirty="0" smtClean="0">
                <a:solidFill>
                  <a:schemeClr val="tx1"/>
                </a:solidFill>
                <a:effectLst/>
                <a:latin typeface="+mn-lt"/>
                <a:ea typeface="+mn-ea"/>
                <a:cs typeface="+mn-cs"/>
              </a:rPr>
              <a:t>supporting the exploration phases and set-up of promising EU researchers and deep-tech / deep-science entrepreneurs, startups and SMEs</a:t>
            </a:r>
            <a:r>
              <a:rPr lang="hu-HU" sz="1200" b="0" i="0" kern="1200" baseline="0" dirty="0" smtClean="0">
                <a:solidFill>
                  <a:schemeClr val="tx1"/>
                </a:solidFill>
                <a:effectLst/>
                <a:latin typeface="+mn-lt"/>
                <a:ea typeface="+mn-ea"/>
                <a:cs typeface="+mn-cs"/>
              </a:rPr>
              <a:t> </a:t>
            </a:r>
          </a:p>
          <a:p>
            <a:r>
              <a:rPr lang="en-US" sz="1200" b="0" i="0" kern="1200" dirty="0" smtClean="0">
                <a:solidFill>
                  <a:schemeClr val="tx1"/>
                </a:solidFill>
                <a:effectLst/>
                <a:latin typeface="+mn-lt"/>
                <a:ea typeface="+mn-ea"/>
                <a:cs typeface="+mn-cs"/>
              </a:rPr>
              <a:t>ENRICH in the USA is offering access to a collaborative workspace </a:t>
            </a:r>
            <a:r>
              <a:rPr lang="en-US" sz="1200" b="0" dirty="0" smtClean="0">
                <a:solidFill>
                  <a:schemeClr val="tx1"/>
                </a:solidFill>
              </a:rPr>
              <a:t>founded on the principle </a:t>
            </a:r>
            <a:r>
              <a:rPr lang="hu-HU" sz="1200" b="0" dirty="0" err="1" smtClean="0">
                <a:solidFill>
                  <a:schemeClr val="tx1"/>
                </a:solidFill>
              </a:rPr>
              <a:t>that</a:t>
            </a:r>
            <a:r>
              <a:rPr lang="en-US" sz="1200" b="0" i="0" kern="1200" dirty="0" smtClean="0">
                <a:solidFill>
                  <a:schemeClr val="tx1"/>
                </a:solidFill>
                <a:effectLst/>
                <a:latin typeface="+mn-lt"/>
                <a:ea typeface="+mn-ea"/>
                <a:cs typeface="+mn-cs"/>
              </a:rPr>
              <a:t> people work better together with other like-minded people</a:t>
            </a:r>
            <a:endParaRPr lang="hu-HU"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Hot desks available for one person for up to a two-week period in San Francisco </a:t>
            </a:r>
            <a:r>
              <a:rPr lang="hu-HU" sz="1200" b="0" i="0" kern="1200" dirty="0" err="1" smtClean="0">
                <a:solidFill>
                  <a:schemeClr val="tx1"/>
                </a:solidFill>
                <a:effectLst/>
                <a:latin typeface="+mn-lt"/>
                <a:ea typeface="+mn-ea"/>
                <a:cs typeface="+mn-cs"/>
              </a:rPr>
              <a:t>or</a:t>
            </a:r>
            <a:r>
              <a:rPr lang="hu-HU" sz="1200" b="0" i="0" kern="1200" dirty="0" smtClean="0">
                <a:solidFill>
                  <a:schemeClr val="tx1"/>
                </a:solidFill>
                <a:effectLst/>
                <a:latin typeface="+mn-lt"/>
                <a:ea typeface="+mn-ea"/>
                <a:cs typeface="+mn-cs"/>
              </a:rPr>
              <a:t> Boston.</a:t>
            </a:r>
          </a:p>
          <a:p>
            <a:r>
              <a:rPr lang="en-US" sz="1200" b="0" i="0" kern="1200" dirty="0" err="1" smtClean="0">
                <a:solidFill>
                  <a:schemeClr val="tx1"/>
                </a:solidFill>
                <a:effectLst/>
                <a:latin typeface="+mn-lt"/>
                <a:ea typeface="+mn-ea"/>
                <a:cs typeface="+mn-cs"/>
              </a:rPr>
              <a:t>Coworking</a:t>
            </a:r>
            <a:r>
              <a:rPr lang="hu-HU" sz="1200" b="0" i="0" kern="1200" baseline="0" dirty="0" smtClean="0">
                <a:solidFill>
                  <a:schemeClr val="tx1"/>
                </a:solidFill>
                <a:effectLst/>
                <a:latin typeface="+mn-lt"/>
                <a:ea typeface="+mn-ea"/>
                <a:cs typeface="+mn-cs"/>
              </a:rPr>
              <a:t> </a:t>
            </a:r>
            <a:r>
              <a:rPr lang="hu-HU" sz="1200" b="0" i="0" kern="1200" baseline="0" dirty="0" err="1" smtClean="0">
                <a:solidFill>
                  <a:schemeClr val="tx1"/>
                </a:solidFill>
                <a:effectLst/>
                <a:latin typeface="+mn-lt"/>
                <a:ea typeface="+mn-ea"/>
                <a:cs typeface="+mn-cs"/>
              </a:rPr>
              <a:t>aim</a:t>
            </a:r>
            <a:r>
              <a:rPr lang="hu-HU" sz="1200" b="0" i="0" kern="1200" baseline="0" dirty="0" smtClean="0">
                <a:solidFill>
                  <a:schemeClr val="tx1"/>
                </a:solidFill>
                <a:effectLst/>
                <a:latin typeface="+mn-lt"/>
                <a:ea typeface="+mn-ea"/>
                <a:cs typeface="+mn-cs"/>
              </a:rPr>
              <a:t> is </a:t>
            </a:r>
            <a:r>
              <a:rPr lang="hu-HU" sz="1200" b="0" i="0" kern="1200" baseline="0" dirty="0" err="1" smtClean="0">
                <a:solidFill>
                  <a:schemeClr val="tx1"/>
                </a:solidFill>
                <a:effectLst/>
                <a:latin typeface="+mn-lt"/>
                <a:ea typeface="+mn-ea"/>
                <a:cs typeface="+mn-cs"/>
              </a:rPr>
              <a:t>to</a:t>
            </a:r>
            <a:r>
              <a:rPr lang="en-US" sz="1200" b="0" i="0" kern="1200" dirty="0" smtClean="0">
                <a:solidFill>
                  <a:schemeClr val="tx1"/>
                </a:solidFill>
                <a:effectLst/>
                <a:latin typeface="+mn-lt"/>
                <a:ea typeface="+mn-ea"/>
                <a:cs typeface="+mn-cs"/>
              </a:rPr>
              <a:t> gather a group of people who working independently, </a:t>
            </a:r>
            <a:r>
              <a:rPr lang="hu-HU" sz="1200" b="0" i="0" kern="1200" dirty="0" err="1" smtClean="0">
                <a:solidFill>
                  <a:schemeClr val="tx1"/>
                </a:solidFill>
                <a:effectLst/>
                <a:latin typeface="+mn-lt"/>
                <a:ea typeface="+mn-ea"/>
                <a:cs typeface="+mn-cs"/>
              </a:rPr>
              <a:t>but</a:t>
            </a:r>
            <a:r>
              <a:rPr lang="hu-HU"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share values and are interested in the synergy that can happen from working with other people</a:t>
            </a:r>
            <a:r>
              <a:rPr lang="hu-HU"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working in the same place</a:t>
            </a:r>
            <a:r>
              <a:rPr lang="hu-HU"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The funding covers the cost of the desk and support but does not cover additional costs such as travel and accommodation expenses.</a:t>
            </a:r>
            <a:endParaRPr lang="hu-HU" sz="1200" b="0" i="0" kern="1200" dirty="0" smtClean="0">
              <a:solidFill>
                <a:schemeClr val="tx1"/>
              </a:solidFill>
              <a:effectLst/>
              <a:latin typeface="+mn-lt"/>
              <a:ea typeface="+mn-ea"/>
              <a:cs typeface="+mn-cs"/>
            </a:endParaRPr>
          </a:p>
          <a:p>
            <a:endParaRPr lang="hu-HU" sz="1200" b="0" i="0" kern="1200" dirty="0" smtClean="0">
              <a:solidFill>
                <a:schemeClr val="tx1"/>
              </a:solidFill>
              <a:effectLst/>
              <a:latin typeface="+mn-lt"/>
              <a:ea typeface="+mn-ea"/>
              <a:cs typeface="+mn-cs"/>
            </a:endParaRPr>
          </a:p>
          <a:p>
            <a:endParaRPr lang="en-US" dirty="0"/>
          </a:p>
        </p:txBody>
      </p:sp>
      <p:sp>
        <p:nvSpPr>
          <p:cNvPr id="4" name="Dia számának helye 3"/>
          <p:cNvSpPr>
            <a:spLocks noGrp="1"/>
          </p:cNvSpPr>
          <p:nvPr>
            <p:ph type="sldNum" sz="quarter" idx="10"/>
          </p:nvPr>
        </p:nvSpPr>
        <p:spPr/>
        <p:txBody>
          <a:bodyPr/>
          <a:lstStyle/>
          <a:p>
            <a:fld id="{5CDA422A-5191-4D4A-BAE5-90BF8FF67899}" type="slidenum">
              <a:rPr lang="pt-PT" smtClean="0"/>
              <a:pPr/>
              <a:t>7</a:t>
            </a:fld>
            <a:endParaRPr lang="pt-PT"/>
          </a:p>
        </p:txBody>
      </p:sp>
    </p:spTree>
    <p:extLst>
      <p:ext uri="{BB962C8B-B14F-4D97-AF65-F5344CB8AC3E}">
        <p14:creationId xmlns:p14="http://schemas.microsoft.com/office/powerpoint/2010/main" val="3300672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sz="1200" b="0" i="0" kern="1200" dirty="0" smtClean="0">
                <a:solidFill>
                  <a:schemeClr val="tx1"/>
                </a:solidFill>
                <a:effectLst/>
                <a:latin typeface="+mn-lt"/>
                <a:ea typeface="+mn-ea"/>
                <a:cs typeface="+mn-cs"/>
              </a:rPr>
              <a:t>ENRICH in the USA Innovation Tours are the first step for you to encourage the commercialization of your promising EU research and technologies.</a:t>
            </a:r>
            <a:endParaRPr lang="hu-HU" sz="1200" b="0" i="0" kern="1200" dirty="0" smtClean="0">
              <a:solidFill>
                <a:schemeClr val="tx1"/>
              </a:solidFill>
              <a:effectLst/>
              <a:latin typeface="+mn-lt"/>
              <a:ea typeface="+mn-ea"/>
              <a:cs typeface="+mn-cs"/>
            </a:endParaRPr>
          </a:p>
          <a:p>
            <a:r>
              <a:rPr lang="hu-HU" sz="1200" b="0" i="0" kern="1200" dirty="0" smtClean="0">
                <a:solidFill>
                  <a:schemeClr val="tx1"/>
                </a:solidFill>
                <a:effectLst/>
                <a:latin typeface="+mn-lt"/>
                <a:ea typeface="+mn-ea"/>
                <a:cs typeface="+mn-cs"/>
              </a:rPr>
              <a:t>The</a:t>
            </a:r>
            <a:r>
              <a:rPr lang="hu-HU"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Innovation Tour offer</a:t>
            </a:r>
            <a:r>
              <a:rPr lang="hu-HU" sz="1200" b="0" i="0" kern="1200" dirty="0" smtClean="0">
                <a:solidFill>
                  <a:schemeClr val="tx1"/>
                </a:solidFill>
                <a:effectLst/>
                <a:latin typeface="+mn-lt"/>
                <a:ea typeface="+mn-ea"/>
                <a:cs typeface="+mn-cs"/>
              </a:rPr>
              <a:t>s</a:t>
            </a:r>
            <a:r>
              <a:rPr lang="en-US" sz="1200" b="0" i="0" kern="1200" dirty="0" smtClean="0">
                <a:solidFill>
                  <a:schemeClr val="tx1"/>
                </a:solidFill>
                <a:effectLst/>
                <a:latin typeface="+mn-lt"/>
                <a:ea typeface="+mn-ea"/>
                <a:cs typeface="+mn-cs"/>
              </a:rPr>
              <a:t> you the following great opportunities</a:t>
            </a:r>
            <a:r>
              <a:rPr lang="hu-HU" sz="1200" b="0" i="0" kern="1200" dirty="0" smtClean="0">
                <a:solidFill>
                  <a:schemeClr val="tx1"/>
                </a:solidFill>
                <a:effectLst/>
                <a:latin typeface="+mn-lt"/>
                <a:ea typeface="+mn-ea"/>
                <a:cs typeface="+mn-cs"/>
              </a:rPr>
              <a:t>, </a:t>
            </a:r>
            <a:r>
              <a:rPr lang="hu-HU" sz="1200" b="0" i="0" kern="1200" dirty="0" err="1" smtClean="0">
                <a:solidFill>
                  <a:schemeClr val="tx1"/>
                </a:solidFill>
                <a:effectLst/>
                <a:latin typeface="+mn-lt"/>
                <a:ea typeface="+mn-ea"/>
                <a:cs typeface="+mn-cs"/>
              </a:rPr>
              <a:t>you</a:t>
            </a:r>
            <a:r>
              <a:rPr lang="hu-HU" sz="1200" b="0" i="0" kern="1200" dirty="0" smtClean="0">
                <a:solidFill>
                  <a:schemeClr val="tx1"/>
                </a:solidFill>
                <a:effectLst/>
                <a:latin typeface="+mn-lt"/>
                <a:ea typeface="+mn-ea"/>
                <a:cs typeface="+mn-cs"/>
              </a:rPr>
              <a:t> </a:t>
            </a:r>
            <a:r>
              <a:rPr lang="hu-HU" sz="1200" b="0" i="0" kern="1200" dirty="0" err="1" smtClean="0">
                <a:solidFill>
                  <a:schemeClr val="tx1"/>
                </a:solidFill>
                <a:effectLst/>
                <a:latin typeface="+mn-lt"/>
                <a:ea typeface="+mn-ea"/>
                <a:cs typeface="+mn-cs"/>
              </a:rPr>
              <a:t>will</a:t>
            </a:r>
            <a:r>
              <a:rPr lang="hu-HU" sz="1200" b="0" i="0" kern="1200" dirty="0" smtClean="0">
                <a:solidFill>
                  <a:schemeClr val="tx1"/>
                </a:solidFill>
                <a:effectLst/>
                <a:latin typeface="+mn-lt"/>
                <a:ea typeface="+mn-ea"/>
                <a:cs typeface="+mn-cs"/>
              </a:rPr>
              <a:t>:</a:t>
            </a:r>
            <a:endParaRPr lang="en-US" sz="1200" b="0" i="0" kern="1200" dirty="0" smtClean="0">
              <a:solidFill>
                <a:schemeClr val="tx1"/>
              </a:solidFill>
              <a:effectLst/>
              <a:latin typeface="+mn-lt"/>
              <a:ea typeface="+mn-ea"/>
              <a:cs typeface="+mn-cs"/>
            </a:endParaRPr>
          </a:p>
          <a:p>
            <a:r>
              <a:rPr lang="hu-HU"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understand the local US ecosystems that supports the commercialization of </a:t>
            </a:r>
            <a:r>
              <a:rPr lang="hu-HU" sz="1200" b="0" i="0" kern="1200" dirty="0" smtClean="0">
                <a:solidFill>
                  <a:schemeClr val="tx1"/>
                </a:solidFill>
                <a:effectLst/>
                <a:latin typeface="+mn-lt"/>
                <a:ea typeface="+mn-ea"/>
                <a:cs typeface="+mn-cs"/>
              </a:rPr>
              <a:t>R&amp;I</a:t>
            </a:r>
            <a:endParaRPr lang="en-US" sz="1200" b="0" i="0" kern="1200" dirty="0" smtClean="0">
              <a:solidFill>
                <a:schemeClr val="tx1"/>
              </a:solidFill>
              <a:effectLst/>
              <a:latin typeface="+mn-lt"/>
              <a:ea typeface="+mn-ea"/>
              <a:cs typeface="+mn-cs"/>
            </a:endParaRPr>
          </a:p>
          <a:p>
            <a:r>
              <a:rPr lang="hu-HU"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receive live feedbacks on your project(s)/prototype/business plan</a:t>
            </a:r>
          </a:p>
          <a:p>
            <a:r>
              <a:rPr lang="hu-HU"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meet potential strategic partners and share good practices</a:t>
            </a:r>
          </a:p>
          <a:p>
            <a:r>
              <a:rPr lang="hu-HU"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explore funding and investment opportunities in the US</a:t>
            </a:r>
            <a:endParaRPr lang="hu-HU"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The Innovation Tours lasts 5 days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214097"/>
                </a:solidFill>
              </a:rPr>
              <a:t>The costs for the venue, materials, catering </a:t>
            </a:r>
            <a:r>
              <a:rPr lang="hu-HU" sz="1200" dirty="0" err="1" smtClean="0">
                <a:solidFill>
                  <a:srgbClr val="214097"/>
                </a:solidFill>
              </a:rPr>
              <a:t>are</a:t>
            </a:r>
            <a:r>
              <a:rPr lang="hu-HU" sz="1200" dirty="0" smtClean="0">
                <a:solidFill>
                  <a:srgbClr val="214097"/>
                </a:solidFill>
              </a:rPr>
              <a:t> </a:t>
            </a:r>
            <a:r>
              <a:rPr lang="hu-HU" sz="1200" dirty="0" err="1" smtClean="0">
                <a:solidFill>
                  <a:srgbClr val="214097"/>
                </a:solidFill>
              </a:rPr>
              <a:t>covered</a:t>
            </a:r>
            <a:r>
              <a:rPr lang="en-US" sz="1200" b="0" i="0" kern="1200" dirty="0" smtClean="0">
                <a:solidFill>
                  <a:schemeClr val="tx1"/>
                </a:solidFill>
                <a:effectLst/>
                <a:latin typeface="+mn-lt"/>
                <a:ea typeface="+mn-ea"/>
                <a:cs typeface="+mn-cs"/>
              </a:rPr>
              <a:t> but does not cover additional costs such as travel and accommodation expenses.</a:t>
            </a:r>
            <a:endParaRPr lang="hu-HU" sz="1200" b="0" i="0" kern="1200" dirty="0" smtClean="0">
              <a:solidFill>
                <a:schemeClr val="tx1"/>
              </a:solidFill>
              <a:effectLst/>
              <a:latin typeface="+mn-lt"/>
              <a:ea typeface="+mn-ea"/>
              <a:cs typeface="+mn-cs"/>
            </a:endParaRPr>
          </a:p>
          <a:p>
            <a:endParaRPr lang="en-US" dirty="0"/>
          </a:p>
        </p:txBody>
      </p:sp>
      <p:sp>
        <p:nvSpPr>
          <p:cNvPr id="4" name="Dia számának helye 3"/>
          <p:cNvSpPr>
            <a:spLocks noGrp="1"/>
          </p:cNvSpPr>
          <p:nvPr>
            <p:ph type="sldNum" sz="quarter" idx="10"/>
          </p:nvPr>
        </p:nvSpPr>
        <p:spPr/>
        <p:txBody>
          <a:bodyPr/>
          <a:lstStyle/>
          <a:p>
            <a:fld id="{5CDA422A-5191-4D4A-BAE5-90BF8FF67899}" type="slidenum">
              <a:rPr lang="pt-PT" smtClean="0"/>
              <a:pPr/>
              <a:t>8</a:t>
            </a:fld>
            <a:endParaRPr lang="pt-PT"/>
          </a:p>
        </p:txBody>
      </p:sp>
    </p:spTree>
    <p:extLst>
      <p:ext uri="{BB962C8B-B14F-4D97-AF65-F5344CB8AC3E}">
        <p14:creationId xmlns:p14="http://schemas.microsoft.com/office/powerpoint/2010/main" val="1778437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One sector-focused tour with representatives of ENRICH in the USA </a:t>
            </a:r>
            <a:r>
              <a:rPr lang="en-US" sz="1200" b="0" i="0" u="none" strike="noStrike" kern="1200" baseline="0" dirty="0" err="1" smtClean="0">
                <a:solidFill>
                  <a:schemeClr val="tx1"/>
                </a:solidFill>
                <a:latin typeface="+mn-lt"/>
                <a:ea typeface="+mn-ea"/>
                <a:cs typeface="+mn-cs"/>
              </a:rPr>
              <a:t>Centres</a:t>
            </a:r>
            <a:r>
              <a:rPr lang="en-US" sz="1200" b="0" i="0" u="none" strike="noStrike" kern="1200" baseline="0" dirty="0" smtClean="0">
                <a:solidFill>
                  <a:schemeClr val="tx1"/>
                </a:solidFill>
                <a:latin typeface="+mn-lt"/>
                <a:ea typeface="+mn-ea"/>
                <a:cs typeface="+mn-cs"/>
              </a:rPr>
              <a:t> and Hubs, ENRICH</a:t>
            </a:r>
          </a:p>
          <a:p>
            <a:r>
              <a:rPr lang="en-US" sz="1200" b="0" i="0" u="none" strike="noStrike" kern="1200" baseline="0" dirty="0" smtClean="0">
                <a:solidFill>
                  <a:schemeClr val="tx1"/>
                </a:solidFill>
                <a:latin typeface="+mn-lt"/>
                <a:ea typeface="+mn-ea"/>
                <a:cs typeface="+mn-cs"/>
              </a:rPr>
              <a:t>Ambassadors, investors, etc. from the US to different locations in the EU will be </a:t>
            </a:r>
            <a:r>
              <a:rPr lang="en-US" sz="1200" b="0" i="0" u="none" strike="noStrike" kern="1200" baseline="0" dirty="0" err="1" smtClean="0">
                <a:solidFill>
                  <a:schemeClr val="tx1"/>
                </a:solidFill>
                <a:latin typeface="+mn-lt"/>
                <a:ea typeface="+mn-ea"/>
                <a:cs typeface="+mn-cs"/>
              </a:rPr>
              <a:t>organised</a:t>
            </a:r>
            <a:r>
              <a:rPr lang="en-US" sz="1200" b="0" i="0" u="none" strike="noStrike" kern="1200" baseline="0" dirty="0" smtClean="0">
                <a:solidFill>
                  <a:schemeClr val="tx1"/>
                </a:solidFill>
                <a:latin typeface="+mn-lt"/>
                <a:ea typeface="+mn-ea"/>
                <a:cs typeface="+mn-cs"/>
              </a:rPr>
              <a:t>. </a:t>
            </a:r>
            <a:endParaRPr lang="hu-HU"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aim is to bring the</a:t>
            </a:r>
            <a:r>
              <a:rPr lang="hu-HU"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ENRICH in the USA and the US ecosystem closer to European R&amp;I entrepreneurs to overcome barriers to travel to</a:t>
            </a:r>
          </a:p>
          <a:p>
            <a:r>
              <a:rPr lang="en-US" sz="1200" b="0" i="0" u="none" strike="noStrike" kern="1200" baseline="0" dirty="0" smtClean="0">
                <a:solidFill>
                  <a:schemeClr val="tx1"/>
                </a:solidFill>
                <a:latin typeface="+mn-lt"/>
                <a:ea typeface="+mn-ea"/>
                <a:cs typeface="+mn-cs"/>
              </a:rPr>
              <a:t>the USA directly and provide first-hand information and training to Europeans’ benefit. </a:t>
            </a:r>
            <a:endParaRPr lang="hu-HU"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service targets at least</a:t>
            </a:r>
            <a:r>
              <a:rPr lang="hu-HU"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10 US participants and establish meetings with over 80 EU</a:t>
            </a:r>
            <a:r>
              <a:rPr lang="hu-HU" sz="1200" b="0" i="0" u="none" strike="noStrike" kern="1200" baseline="0" dirty="0" smtClean="0">
                <a:solidFill>
                  <a:schemeClr val="tx1"/>
                </a:solidFill>
                <a:latin typeface="+mn-lt"/>
                <a:ea typeface="+mn-ea"/>
                <a:cs typeface="+mn-cs"/>
              </a:rPr>
              <a:t> </a:t>
            </a:r>
            <a:r>
              <a:rPr lang="hu-HU" sz="1200" b="0" i="0" u="none" strike="noStrike" kern="1200" baseline="0" dirty="0" err="1" smtClean="0">
                <a:solidFill>
                  <a:schemeClr val="tx1"/>
                </a:solidFill>
                <a:latin typeface="+mn-lt"/>
                <a:ea typeface="+mn-ea"/>
                <a:cs typeface="+mn-cs"/>
              </a:rPr>
              <a:t>stakeholders</a:t>
            </a:r>
            <a:r>
              <a:rPr lang="hu-HU" sz="1200" b="0" i="0" u="none" strike="noStrike" kern="1200" baseline="0" dirty="0" smtClean="0">
                <a:solidFill>
                  <a:schemeClr val="tx1"/>
                </a:solidFill>
                <a:latin typeface="+mn-lt"/>
                <a:ea typeface="+mn-ea"/>
                <a:cs typeface="+mn-cs"/>
              </a:rPr>
              <a:t>.</a:t>
            </a:r>
            <a:endParaRPr lang="hu-HU" dirty="0"/>
          </a:p>
        </p:txBody>
      </p:sp>
      <p:sp>
        <p:nvSpPr>
          <p:cNvPr id="4" name="Dia számának helye 3"/>
          <p:cNvSpPr>
            <a:spLocks noGrp="1"/>
          </p:cNvSpPr>
          <p:nvPr>
            <p:ph type="sldNum" sz="quarter" idx="10"/>
          </p:nvPr>
        </p:nvSpPr>
        <p:spPr/>
        <p:txBody>
          <a:bodyPr/>
          <a:lstStyle/>
          <a:p>
            <a:fld id="{5CDA422A-5191-4D4A-BAE5-90BF8FF67899}" type="slidenum">
              <a:rPr lang="pt-PT" smtClean="0"/>
              <a:pPr/>
              <a:t>9</a:t>
            </a:fld>
            <a:endParaRPr lang="pt-PT"/>
          </a:p>
        </p:txBody>
      </p:sp>
    </p:spTree>
    <p:extLst>
      <p:ext uri="{BB962C8B-B14F-4D97-AF65-F5344CB8AC3E}">
        <p14:creationId xmlns:p14="http://schemas.microsoft.com/office/powerpoint/2010/main" val="14510649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27" name="Picture 3" descr="C:\PROJECTS\NEW PROJECTs 2014\NEARUS\ENRICH headers for  email\PPT_ENRICH-V2-01.png"/>
          <p:cNvPicPr>
            <a:picLocks noChangeArrowheads="1"/>
          </p:cNvPicPr>
          <p:nvPr userDrawn="1"/>
        </p:nvPicPr>
        <p:blipFill>
          <a:blip r:embed="rId2" cstate="print"/>
          <a:srcRect/>
          <a:stretch>
            <a:fillRect/>
          </a:stretch>
        </p:blipFill>
        <p:spPr bwMode="auto">
          <a:xfrm>
            <a:off x="-36000" y="0"/>
            <a:ext cx="9180000" cy="7019269"/>
          </a:xfrm>
          <a:prstGeom prst="rect">
            <a:avLst/>
          </a:prstGeom>
          <a:noFill/>
        </p:spPr>
      </p:pic>
      <p:sp>
        <p:nvSpPr>
          <p:cNvPr id="16" name="Subtitle 2"/>
          <p:cNvSpPr>
            <a:spLocks noGrp="1"/>
          </p:cNvSpPr>
          <p:nvPr>
            <p:ph type="subTitle" idx="1" hasCustomPrompt="1"/>
          </p:nvPr>
        </p:nvSpPr>
        <p:spPr>
          <a:xfrm>
            <a:off x="4357686" y="928670"/>
            <a:ext cx="4786314" cy="1114436"/>
          </a:xfrm>
          <a:prstGeom prst="rect">
            <a:avLst/>
          </a:prstGeom>
          <a:noFill/>
        </p:spPr>
        <p:txBody>
          <a:bodyPr/>
          <a:lstStyle>
            <a:lvl1pPr marL="228600" marR="0" indent="-228600" algn="l" defTabSz="914400" rtl="0" eaLnBrk="1" fontAlgn="auto" latinLnBrk="0" hangingPunct="1">
              <a:lnSpc>
                <a:spcPct val="90000"/>
              </a:lnSpc>
              <a:spcBef>
                <a:spcPts val="1000"/>
              </a:spcBef>
              <a:spcAft>
                <a:spcPts val="0"/>
              </a:spcAft>
              <a:buClrTx/>
              <a:buSzTx/>
              <a:buFontTx/>
              <a:buNone/>
              <a:tabLst/>
              <a:defRPr lang="en-GB" altLang="en-US" sz="2000" kern="1200" dirty="0" smtClean="0">
                <a:solidFill>
                  <a:schemeClr val="tx1"/>
                </a:solidFill>
                <a:effectLst/>
                <a:latin typeface="Arial" pitchFamily="34" charset="0"/>
                <a:ea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l" eaLnBrk="1" hangingPunct="1">
              <a:buFontTx/>
              <a:buNone/>
            </a:pPr>
            <a:r>
              <a:rPr lang="en-GB" dirty="0"/>
              <a:t>&lt;Event&gt; &lt;Date&gt; &lt;Location&gt;</a:t>
            </a:r>
          </a:p>
          <a:p>
            <a:pPr algn="l" eaLnBrk="1" hangingPunct="1">
              <a:buFontTx/>
              <a:buNone/>
            </a:pPr>
            <a:r>
              <a:rPr lang="en-GB" dirty="0"/>
              <a:t>&lt;Speaker&gt;, &lt;Organisation&gt;</a:t>
            </a:r>
          </a:p>
          <a:p>
            <a:pPr algn="l" eaLnBrk="1" hangingPunct="1">
              <a:buFontTx/>
              <a:buNone/>
            </a:pPr>
            <a:endParaRPr lang="en-GB" dirty="0"/>
          </a:p>
        </p:txBody>
      </p:sp>
    </p:spTree>
    <p:extLst>
      <p:ext uri="{BB962C8B-B14F-4D97-AF65-F5344CB8AC3E}">
        <p14:creationId xmlns:p14="http://schemas.microsoft.com/office/powerpoint/2010/main" val="2065743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077200" y="6400800"/>
            <a:ext cx="609600" cy="365125"/>
          </a:xfrm>
          <a:prstGeom prst="rect">
            <a:avLst/>
          </a:prstGeom>
        </p:spPr>
        <p:txBody>
          <a:bodyPr/>
          <a:lstStyle>
            <a:lvl1pPr algn="ctr">
              <a:defRPr sz="1200">
                <a:solidFill>
                  <a:schemeClr val="bg1"/>
                </a:solidFill>
              </a:defRPr>
            </a:lvl1pPr>
          </a:lstStyle>
          <a:p>
            <a:fld id="{4860309F-B662-4DA2-819A-3D6F262AD4E0}" type="slidenum">
              <a:rPr lang="en-GB" smtClean="0">
                <a:solidFill>
                  <a:prstClr val="white"/>
                </a:solidFill>
              </a:rPr>
              <a:pPr/>
              <a:t>‹#›</a:t>
            </a:fld>
            <a:endParaRPr lang="en-GB" dirty="0">
              <a:solidFill>
                <a:prstClr val="white"/>
              </a:solidFill>
            </a:endParaRPr>
          </a:p>
        </p:txBody>
      </p:sp>
      <p:sp>
        <p:nvSpPr>
          <p:cNvPr id="5" name="Title 4"/>
          <p:cNvSpPr>
            <a:spLocks noGrp="1"/>
          </p:cNvSpPr>
          <p:nvPr>
            <p:ph type="title"/>
          </p:nvPr>
        </p:nvSpPr>
        <p:spPr>
          <a:solidFill>
            <a:srgbClr val="204496"/>
          </a:solidFill>
        </p:spPr>
        <p:txBody>
          <a:bodyPr anchor="t">
            <a:normAutofit/>
          </a:bodyPr>
          <a:lstStyle>
            <a:lvl1pPr>
              <a:defRPr sz="2800"/>
            </a:lvl1pPr>
          </a:lstStyle>
          <a:p>
            <a:r>
              <a:rPr lang="en-US" dirty="0"/>
              <a:t>Click to edit Master title style</a:t>
            </a:r>
            <a:endParaRPr lang="en-GB" dirty="0"/>
          </a:p>
        </p:txBody>
      </p:sp>
      <p:sp>
        <p:nvSpPr>
          <p:cNvPr id="11" name="Content Placeholder 10"/>
          <p:cNvSpPr>
            <a:spLocks noGrp="1"/>
          </p:cNvSpPr>
          <p:nvPr>
            <p:ph sz="quarter" idx="13"/>
          </p:nvPr>
        </p:nvSpPr>
        <p:spPr>
          <a:xfrm>
            <a:off x="357158" y="1357298"/>
            <a:ext cx="8429684" cy="4357718"/>
          </a:xfrm>
        </p:spPr>
        <p:txBody>
          <a:bodyPr>
            <a:normAutofit/>
          </a:bodyPr>
          <a:lstStyle>
            <a:lvl1pPr marL="174625" indent="-174625">
              <a:buFont typeface="Arial" pitchFamily="34" charset="0"/>
              <a:buChar char="•"/>
              <a:defRPr sz="2400" b="1">
                <a:solidFill>
                  <a:srgbClr val="214097"/>
                </a:solidFill>
              </a:defRPr>
            </a:lvl1pPr>
            <a:lvl2pPr marL="719138" indent="-261938">
              <a:buFont typeface="Courier New" pitchFamily="49" charset="0"/>
              <a:buChar char="o"/>
              <a:defRPr sz="2200"/>
            </a:lvl2pPr>
            <a:lvl3pPr marL="1077913" indent="-163513">
              <a:buFont typeface="Wingdings" pitchFamily="2" charset="2"/>
              <a:buChar char="§"/>
              <a:defRPr sz="2000">
                <a:solidFill>
                  <a:srgbClr val="214097"/>
                </a:solidFill>
              </a:defRPr>
            </a:lvl3pPr>
            <a:lvl4pPr marL="1524000" indent="-152400">
              <a:buFont typeface="Wingdings" pitchFamily="2" charset="2"/>
              <a:buChar char="§"/>
              <a:defRPr sz="1800"/>
            </a:lvl4pPr>
            <a:lvl5pPr>
              <a:buFont typeface="Arial"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977842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Title 9"/>
          <p:cNvSpPr>
            <a:spLocks noGrp="1"/>
          </p:cNvSpPr>
          <p:nvPr>
            <p:ph type="title"/>
          </p:nvPr>
        </p:nvSpPr>
        <p:spPr>
          <a:solidFill>
            <a:srgbClr val="204496"/>
          </a:solidFill>
        </p:spPr>
        <p:txBody>
          <a:bodyPr anchor="t">
            <a:normAutofit/>
          </a:bodyPr>
          <a:lstStyle>
            <a:lvl1pPr>
              <a:defRPr sz="2800"/>
            </a:lvl1pPr>
          </a:lstStyle>
          <a:p>
            <a:r>
              <a:rPr lang="en-US" dirty="0"/>
              <a:t>Click to edit Master title style</a:t>
            </a:r>
            <a:endParaRPr lang="en-GB" dirty="0"/>
          </a:p>
        </p:txBody>
      </p:sp>
      <p:sp>
        <p:nvSpPr>
          <p:cNvPr id="8" name="Content Placeholder 36"/>
          <p:cNvSpPr>
            <a:spLocks noGrp="1"/>
          </p:cNvSpPr>
          <p:nvPr>
            <p:ph sz="quarter" idx="11"/>
          </p:nvPr>
        </p:nvSpPr>
        <p:spPr>
          <a:xfrm>
            <a:off x="709613" y="2071688"/>
            <a:ext cx="5262562" cy="3182937"/>
          </a:xfrm>
          <a:prstGeom prst="rect">
            <a:avLst/>
          </a:prstGeom>
        </p:spPr>
        <p:txBody>
          <a:bodyPr/>
          <a:lstStyle>
            <a:lvl1pPr>
              <a:defRPr sz="2400" b="1">
                <a:solidFill>
                  <a:schemeClr val="tx2"/>
                </a:solidFill>
                <a:latin typeface="Arial" panose="020B0604020202020204" pitchFamily="34" charset="0"/>
                <a:cs typeface="Arial" panose="020B0604020202020204" pitchFamily="34" charset="0"/>
              </a:defRPr>
            </a:lvl1pPr>
            <a:lvl2pPr marL="685800" indent="-228600">
              <a:buFont typeface="Courier New" panose="02070309020205020404" pitchFamily="49" charset="0"/>
              <a:buChar char="o"/>
              <a:defRPr sz="2200">
                <a:solidFill>
                  <a:schemeClr val="accent4"/>
                </a:solidFill>
                <a:latin typeface="Arial" panose="020B0604020202020204" pitchFamily="34" charset="0"/>
                <a:cs typeface="Arial" panose="020B0604020202020204" pitchFamily="34" charset="0"/>
              </a:defRPr>
            </a:lvl2pPr>
            <a:lvl3pPr marL="1143000" indent="-228600">
              <a:buFont typeface="Wingdings" panose="05000000000000000000" pitchFamily="2" charset="2"/>
              <a:buChar char="§"/>
              <a:defRPr sz="2000">
                <a:solidFill>
                  <a:schemeClr val="accent1"/>
                </a:solidFill>
                <a:latin typeface="Arial" panose="020B0604020202020204" pitchFamily="34" charset="0"/>
                <a:cs typeface="Arial" panose="020B0604020202020204" pitchFamily="34" charset="0"/>
              </a:defRPr>
            </a:lvl3pPr>
            <a:lvl4pPr marL="1600200" indent="-228600">
              <a:buFont typeface="Wingdings" panose="05000000000000000000" pitchFamily="2" charset="2"/>
              <a:buChar char="§"/>
              <a:defRPr sz="1800">
                <a:solidFill>
                  <a:schemeClr val="tx1"/>
                </a:solidFill>
                <a:latin typeface="Arial" panose="020B0604020202020204" pitchFamily="34" charset="0"/>
                <a:cs typeface="Arial" panose="020B0604020202020204" pitchFamily="34" charset="0"/>
              </a:defRPr>
            </a:lvl4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1F497D"/>
                </a:solidFill>
                <a:effectLst/>
                <a:uLnTx/>
                <a:uFillTx/>
                <a:latin typeface="Arial" panose="020B0604020202020204" pitchFamily="34" charset="0"/>
                <a:cs typeface="Arial" panose="020B0604020202020204" pitchFamily="34" charset="0"/>
              </a:rPr>
              <a:t>Edit Master text styles</a:t>
            </a:r>
          </a:p>
          <a:p>
            <a:pPr marL="685800" marR="0" lvl="1" indent="-228600" defTabSz="91440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2200" b="0" i="0" u="none" strike="noStrike" kern="0" cap="none" spc="0" normalizeH="0" baseline="0" noProof="0" dirty="0">
                <a:ln>
                  <a:noFill/>
                </a:ln>
                <a:solidFill>
                  <a:srgbClr val="414042"/>
                </a:solidFill>
                <a:effectLst/>
                <a:uLnTx/>
                <a:uFillTx/>
                <a:latin typeface="Arial" panose="020B0604020202020204" pitchFamily="34" charset="0"/>
                <a:cs typeface="Arial" panose="020B0604020202020204" pitchFamily="34" charset="0"/>
              </a:rPr>
              <a:t>Second level</a:t>
            </a:r>
          </a:p>
          <a:p>
            <a:pPr marL="1143000" marR="0" lvl="2" indent="-22860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000" b="0" i="0" u="none" strike="noStrike" kern="0" cap="none" spc="0" normalizeH="0" baseline="0" noProof="0" dirty="0">
                <a:ln>
                  <a:noFill/>
                </a:ln>
                <a:solidFill>
                  <a:srgbClr val="204496"/>
                </a:solidFill>
                <a:effectLst/>
                <a:uLnTx/>
                <a:uFillTx/>
                <a:latin typeface="Arial" panose="020B0604020202020204" pitchFamily="34" charset="0"/>
                <a:cs typeface="Arial" panose="020B0604020202020204" pitchFamily="34" charset="0"/>
              </a:rPr>
              <a:t>Third level</a:t>
            </a:r>
          </a:p>
          <a:p>
            <a:pPr marL="1600200" marR="0" lvl="3" indent="-22860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Fourth level</a:t>
            </a:r>
          </a:p>
        </p:txBody>
      </p:sp>
      <p:sp>
        <p:nvSpPr>
          <p:cNvPr id="9" name="Picture Placeholder 38"/>
          <p:cNvSpPr>
            <a:spLocks noGrp="1"/>
          </p:cNvSpPr>
          <p:nvPr>
            <p:ph type="pic" sz="quarter" idx="12"/>
          </p:nvPr>
        </p:nvSpPr>
        <p:spPr>
          <a:xfrm>
            <a:off x="6743733" y="2068007"/>
            <a:ext cx="2146300" cy="1216025"/>
          </a:xfrm>
          <a:prstGeom prst="rect">
            <a:avLst/>
          </a:prstGeom>
        </p:spPr>
        <p:txBody>
          <a:bodyPr/>
          <a:lstStyle>
            <a:lvl1pPr>
              <a:defRPr>
                <a:latin typeface="Arial" panose="020B0604020202020204" pitchFamily="34" charset="0"/>
                <a:cs typeface="Arial" panose="020B0604020202020204"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1" name="Picture Placeholder 38"/>
          <p:cNvSpPr>
            <a:spLocks noGrp="1"/>
          </p:cNvSpPr>
          <p:nvPr>
            <p:ph type="pic" sz="quarter" idx="13"/>
          </p:nvPr>
        </p:nvSpPr>
        <p:spPr>
          <a:xfrm>
            <a:off x="6741150" y="3982423"/>
            <a:ext cx="2146300" cy="1216025"/>
          </a:xfrm>
          <a:prstGeom prst="rect">
            <a:avLst/>
          </a:prstGeom>
        </p:spPr>
        <p:txBody>
          <a:bodyPr/>
          <a:lstStyle>
            <a:lvl1pPr>
              <a:defRPr>
                <a:latin typeface="Arial" panose="020B0604020202020204" pitchFamily="34" charset="0"/>
                <a:cs typeface="Arial" panose="020B0604020202020204"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933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4860309F-B662-4DA2-819A-3D6F262AD4E0}" type="slidenum">
              <a:rPr lang="en-GB" smtClean="0">
                <a:solidFill>
                  <a:srgbClr val="3F3F3F"/>
                </a:solidFill>
              </a:rPr>
              <a:pPr/>
              <a:t>‹#›</a:t>
            </a:fld>
            <a:endParaRPr lang="en-GB" dirty="0">
              <a:solidFill>
                <a:srgbClr val="3F3F3F"/>
              </a:solidFill>
            </a:endParaRPr>
          </a:p>
        </p:txBody>
      </p:sp>
      <p:sp>
        <p:nvSpPr>
          <p:cNvPr id="6" name="Title 5"/>
          <p:cNvSpPr>
            <a:spLocks noGrp="1"/>
          </p:cNvSpPr>
          <p:nvPr>
            <p:ph type="title"/>
          </p:nvPr>
        </p:nvSpPr>
        <p:spPr/>
        <p:txBody>
          <a:bodyPr anchor="t">
            <a:normAutofit/>
          </a:bodyPr>
          <a:lstStyle>
            <a:lvl1pPr>
              <a:defRPr sz="2800"/>
            </a:lvl1pPr>
          </a:lstStyle>
          <a:p>
            <a:r>
              <a:rPr lang="en-US" dirty="0"/>
              <a:t>Click to edit Master title style</a:t>
            </a:r>
            <a:endParaRPr lang="en-GB" dirty="0"/>
          </a:p>
        </p:txBody>
      </p:sp>
    </p:spTree>
    <p:extLst>
      <p:ext uri="{BB962C8B-B14F-4D97-AF65-F5344CB8AC3E}">
        <p14:creationId xmlns:p14="http://schemas.microsoft.com/office/powerpoint/2010/main" val="3539789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57200" y="1435101"/>
            <a:ext cx="3043230" cy="3851288"/>
          </a:xfrm>
          <a:prstGeom prst="rect">
            <a:avLst/>
          </a:prstGeom>
        </p:spPr>
        <p:txBody>
          <a:bodyPr>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860309F-B662-4DA2-819A-3D6F262AD4E0}" type="slidenum">
              <a:rPr lang="en-GB" smtClean="0">
                <a:solidFill>
                  <a:srgbClr val="3F3F3F"/>
                </a:solidFill>
              </a:rPr>
              <a:pPr/>
              <a:t>‹#›</a:t>
            </a:fld>
            <a:endParaRPr lang="en-GB" dirty="0">
              <a:solidFill>
                <a:srgbClr val="3F3F3F"/>
              </a:solidFill>
            </a:endParaRPr>
          </a:p>
        </p:txBody>
      </p:sp>
      <p:sp>
        <p:nvSpPr>
          <p:cNvPr id="9" name="Title 8"/>
          <p:cNvSpPr>
            <a:spLocks noGrp="1"/>
          </p:cNvSpPr>
          <p:nvPr>
            <p:ph type="title"/>
          </p:nvPr>
        </p:nvSpPr>
        <p:spPr/>
        <p:txBody>
          <a:bodyPr anchor="t">
            <a:normAutofit/>
          </a:bodyPr>
          <a:lstStyle>
            <a:lvl1pPr>
              <a:defRPr sz="2800"/>
            </a:lvl1pPr>
          </a:lstStyle>
          <a:p>
            <a:r>
              <a:rPr lang="en-US" dirty="0"/>
              <a:t>Click to edit Master title style</a:t>
            </a:r>
            <a:endParaRPr lang="en-GB" dirty="0"/>
          </a:p>
        </p:txBody>
      </p:sp>
      <p:sp>
        <p:nvSpPr>
          <p:cNvPr id="8" name="Text Placeholder 3"/>
          <p:cNvSpPr>
            <a:spLocks noGrp="1"/>
          </p:cNvSpPr>
          <p:nvPr>
            <p:ph type="body" sz="half" idx="13"/>
          </p:nvPr>
        </p:nvSpPr>
        <p:spPr>
          <a:xfrm>
            <a:off x="4143372" y="1428736"/>
            <a:ext cx="3043230" cy="3851288"/>
          </a:xfrm>
          <a:prstGeom prst="rect">
            <a:avLst/>
          </a:prstGeom>
        </p:spPr>
        <p:txBody>
          <a:bodyPr>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29222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Title 4"/>
          <p:cNvSpPr>
            <a:spLocks noGrp="1"/>
          </p:cNvSpPr>
          <p:nvPr>
            <p:ph type="title"/>
          </p:nvPr>
        </p:nvSpPr>
        <p:spPr/>
        <p:txBody>
          <a:bodyPr anchor="t">
            <a:normAutofit/>
          </a:bodyPr>
          <a:lstStyle>
            <a:lvl1pPr>
              <a:defRPr sz="2800"/>
            </a:lvl1pPr>
          </a:lstStyle>
          <a:p>
            <a:r>
              <a:rPr lang="en-US" dirty="0"/>
              <a:t>Click to edit Master title style</a:t>
            </a:r>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07DD275B-82A1-40F9-BA2E-AE570DE9015B}"/>
              </a:ext>
            </a:extLst>
          </p:cNvPr>
          <p:cNvSpPr/>
          <p:nvPr userDrawn="1"/>
        </p:nvSpPr>
        <p:spPr>
          <a:xfrm>
            <a:off x="0" y="6066000"/>
            <a:ext cx="9144000" cy="792000"/>
          </a:xfrm>
          <a:prstGeom prst="rect">
            <a:avLst/>
          </a:prstGeom>
          <a:solidFill>
            <a:srgbClr val="204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2" descr="C:\Users\Babis\Desktop\nearus powerpoint templates of enrich china and enrich\LogoENRICHUSA-kit\LogoENRICHUSA-kit\logo-ENRICH-USA-Color.png"/>
          <p:cNvPicPr>
            <a:picLocks noChangeAspect="1" noChangeArrowheads="1"/>
          </p:cNvPicPr>
          <p:nvPr userDrawn="1"/>
        </p:nvPicPr>
        <p:blipFill>
          <a:blip r:embed="rId8" cstate="print"/>
          <a:srcRect/>
          <a:stretch>
            <a:fillRect/>
          </a:stretch>
        </p:blipFill>
        <p:spPr bwMode="auto">
          <a:xfrm>
            <a:off x="285720" y="142852"/>
            <a:ext cx="1791383" cy="792000"/>
          </a:xfrm>
          <a:prstGeom prst="rect">
            <a:avLst/>
          </a:prstGeom>
          <a:noFill/>
        </p:spPr>
      </p:pic>
      <p:sp>
        <p:nvSpPr>
          <p:cNvPr id="13" name="TextBox 8"/>
          <p:cNvSpPr txBox="1"/>
          <p:nvPr userDrawn="1"/>
        </p:nvSpPr>
        <p:spPr>
          <a:xfrm>
            <a:off x="228599" y="6399324"/>
            <a:ext cx="609600" cy="261610"/>
          </a:xfrm>
          <a:prstGeom prst="rect">
            <a:avLst/>
          </a:prstGeom>
          <a:noFill/>
        </p:spPr>
        <p:txBody>
          <a:bodyPr wrap="square" rtlCol="0">
            <a:spAutoFit/>
          </a:bodyPr>
          <a:lstStyle/>
          <a:p>
            <a:pPr algn="r"/>
            <a:fld id="{C4109D20-3EF8-4E3A-9080-C7A88128FCDD}" type="slidenum">
              <a:rPr lang="en-GB" sz="1100" b="1" smtClean="0">
                <a:solidFill>
                  <a:schemeClr val="bg1"/>
                </a:solidFill>
              </a:rPr>
              <a:pPr algn="r"/>
              <a:t>‹#›</a:t>
            </a:fld>
            <a:endParaRPr lang="en-GB" sz="1100" b="1" dirty="0">
              <a:solidFill>
                <a:schemeClr val="bg1"/>
              </a:solidFill>
            </a:endParaRPr>
          </a:p>
        </p:txBody>
      </p:sp>
      <p:pic>
        <p:nvPicPr>
          <p:cNvPr id="15" name="Picture 3" descr="C:\Users\Babis\Desktop\ENRICH LOGOS-partners-01.png"/>
          <p:cNvPicPr>
            <a:picLocks noChangeAspect="1" noChangeArrowheads="1"/>
          </p:cNvPicPr>
          <p:nvPr userDrawn="1"/>
        </p:nvPicPr>
        <p:blipFill>
          <a:blip r:embed="rId9" cstate="print"/>
          <a:srcRect/>
          <a:stretch>
            <a:fillRect/>
          </a:stretch>
        </p:blipFill>
        <p:spPr bwMode="auto">
          <a:xfrm>
            <a:off x="6353414" y="6066000"/>
            <a:ext cx="2790586" cy="792000"/>
          </a:xfrm>
          <a:prstGeom prst="rect">
            <a:avLst/>
          </a:prstGeom>
          <a:noFill/>
        </p:spPr>
      </p:pic>
      <p:sp>
        <p:nvSpPr>
          <p:cNvPr id="25" name="Title Placeholder 24"/>
          <p:cNvSpPr>
            <a:spLocks noGrp="1"/>
          </p:cNvSpPr>
          <p:nvPr>
            <p:ph type="title"/>
          </p:nvPr>
        </p:nvSpPr>
        <p:spPr>
          <a:xfrm>
            <a:off x="2214546" y="0"/>
            <a:ext cx="6929454" cy="1143000"/>
          </a:xfrm>
          <a:prstGeom prst="rect">
            <a:avLst/>
          </a:prstGeom>
        </p:spPr>
        <p:txBody>
          <a:bodyPr vert="horz" lIns="91440" tIns="45720" rIns="91440" bIns="45720" rtlCol="0" anchor="t">
            <a:normAutofit/>
          </a:bodyPr>
          <a:lstStyle/>
          <a:p>
            <a:pPr marL="0" marR="0" lvl="0" indent="0" defTabSz="914400" rtl="0" eaLnBrk="1" fontAlgn="auto" latinLnBrk="0" hangingPunct="1">
              <a:lnSpc>
                <a:spcPct val="100000"/>
              </a:lnSpc>
              <a:spcBef>
                <a:spcPct val="0"/>
              </a:spcBef>
              <a:spcAft>
                <a:spcPts val="0"/>
              </a:spcAft>
              <a:tabLst/>
              <a:defRPr/>
            </a:pPr>
            <a:r>
              <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rPr>
              <a:t>Click to edit Master title style</a:t>
            </a:r>
          </a:p>
        </p:txBody>
      </p:sp>
      <p:sp>
        <p:nvSpPr>
          <p:cNvPr id="26" name="Text Placeholder 25"/>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marL="0" marR="0" lvl="0" indent="0" algn="l" defTabSz="914400" rtl="0" eaLnBrk="1" fontAlgn="auto" latinLnBrk="0" hangingPunct="1">
              <a:lnSpc>
                <a:spcPct val="150000"/>
              </a:lnSpc>
              <a:spcBef>
                <a:spcPct val="20000"/>
              </a:spcBef>
              <a:spcAft>
                <a:spcPts val="0"/>
              </a:spcAft>
              <a:buClrTx/>
              <a:buSzTx/>
              <a:buFontTx/>
              <a:buNone/>
              <a:tabLst/>
              <a:defRPr/>
            </a:pPr>
            <a:r>
              <a:rPr kumimoji="0" lang="en-US" sz="2400" b="0" i="0" u="none" strike="noStrike" kern="1200" cap="none" spc="0" normalizeH="0" baseline="0" noProof="0" dirty="0">
                <a:ln>
                  <a:noFill/>
                </a:ln>
                <a:solidFill>
                  <a:srgbClr val="3F3F3F">
                    <a:lumMod val="75000"/>
                  </a:srgbClr>
                </a:solidFill>
                <a:effectLst/>
                <a:uLnTx/>
                <a:uFillTx/>
                <a:latin typeface="+mn-lt"/>
                <a:ea typeface="+mn-ea"/>
                <a:cs typeface="+mn-cs"/>
              </a:rPr>
              <a:t>Click to edit Master text styles</a:t>
            </a:r>
          </a:p>
          <a:p>
            <a:pPr marL="457200" marR="0" lvl="1" indent="0" algn="just" defTabSz="914400" rtl="0" eaLnBrk="1" fontAlgn="auto" latinLnBrk="0" hangingPunct="1">
              <a:lnSpc>
                <a:spcPct val="150000"/>
              </a:lnSpc>
              <a:spcBef>
                <a:spcPct val="2000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a:noFill/>
                </a:ln>
                <a:solidFill>
                  <a:srgbClr val="3F3F3F">
                    <a:lumMod val="75000"/>
                  </a:srgbClr>
                </a:solidFill>
                <a:effectLst/>
                <a:uLnTx/>
                <a:uFillTx/>
                <a:latin typeface="+mn-lt"/>
                <a:ea typeface="+mn-ea"/>
                <a:cs typeface="+mn-cs"/>
              </a:rPr>
              <a:t>Second level</a:t>
            </a:r>
          </a:p>
          <a:p>
            <a:pPr marL="914400" marR="0" lvl="2" indent="0" algn="just" defTabSz="914400" rtl="0" eaLnBrk="1" fontAlgn="auto" latinLnBrk="0" hangingPunct="1">
              <a:lnSpc>
                <a:spcPct val="150000"/>
              </a:lnSpc>
              <a:spcBef>
                <a:spcPct val="20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3F3F3F">
                    <a:lumMod val="75000"/>
                  </a:srgbClr>
                </a:solidFill>
                <a:effectLst/>
                <a:uLnTx/>
                <a:uFillTx/>
                <a:latin typeface="+mn-lt"/>
                <a:ea typeface="+mn-ea"/>
                <a:cs typeface="+mn-cs"/>
              </a:rPr>
              <a:t>Third level</a:t>
            </a:r>
          </a:p>
          <a:p>
            <a:pPr marL="1371600" marR="0" lvl="3" indent="0" algn="just" defTabSz="914400" rtl="0" eaLnBrk="1" fontAlgn="auto" latinLnBrk="0" hangingPunct="1">
              <a:lnSpc>
                <a:spcPct val="150000"/>
              </a:lnSpc>
              <a:spcBef>
                <a:spcPct val="20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3F3F3F">
                    <a:lumMod val="75000"/>
                  </a:srgbClr>
                </a:solidFill>
                <a:effectLst/>
                <a:uLnTx/>
                <a:uFillTx/>
                <a:latin typeface="+mn-lt"/>
                <a:ea typeface="+mn-ea"/>
                <a:cs typeface="+mn-cs"/>
              </a:rPr>
              <a:t>Fourth level</a:t>
            </a:r>
          </a:p>
          <a:p>
            <a:pPr marL="1828800" marR="0" lvl="4" indent="0" algn="just" defTabSz="914400" rtl="0" eaLnBrk="1" fontAlgn="auto" latinLnBrk="0" hangingPunct="1">
              <a:lnSpc>
                <a:spcPct val="150000"/>
              </a:lnSpc>
              <a:spcBef>
                <a:spcPct val="20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3F3F3F">
                    <a:lumMod val="75000"/>
                  </a:srgbClr>
                </a:solidFill>
                <a:effectLst/>
                <a:uLnTx/>
                <a:uFillTx/>
                <a:latin typeface="+mn-lt"/>
                <a:ea typeface="+mn-ea"/>
                <a:cs typeface="+mn-cs"/>
              </a:rPr>
              <a:t>Fifth level</a:t>
            </a:r>
          </a:p>
        </p:txBody>
      </p:sp>
      <p:sp>
        <p:nvSpPr>
          <p:cNvPr id="11" name="TextBox 8"/>
          <p:cNvSpPr txBox="1"/>
          <p:nvPr userDrawn="1"/>
        </p:nvSpPr>
        <p:spPr>
          <a:xfrm>
            <a:off x="928662" y="6382100"/>
            <a:ext cx="1500198" cy="261610"/>
          </a:xfrm>
          <a:prstGeom prst="rect">
            <a:avLst/>
          </a:prstGeom>
          <a:noFill/>
        </p:spPr>
        <p:txBody>
          <a:bodyPr wrap="square" rtlCol="0">
            <a:spAutoFit/>
          </a:bodyPr>
          <a:lstStyle/>
          <a:p>
            <a:pPr algn="r"/>
            <a:r>
              <a:rPr lang="de-DE" sz="1100" b="1" dirty="0">
                <a:solidFill>
                  <a:schemeClr val="bg1"/>
                </a:solidFill>
              </a:rPr>
              <a:t>www.enrich-usa.eu</a:t>
            </a:r>
            <a:endParaRPr lang="en-GB" sz="1100" b="1" dirty="0">
              <a:solidFill>
                <a:schemeClr val="bg1"/>
              </a:solidFill>
            </a:endParaRPr>
          </a:p>
        </p:txBody>
      </p:sp>
    </p:spTree>
    <p:extLst>
      <p:ext uri="{BB962C8B-B14F-4D97-AF65-F5344CB8AC3E}">
        <p14:creationId xmlns:p14="http://schemas.microsoft.com/office/powerpoint/2010/main" val="2133015145"/>
      </p:ext>
    </p:extLst>
  </p:cSld>
  <p:clrMap bg1="lt1" tx1="dk1" bg2="lt2" tx2="dk2" accent1="accent1" accent2="accent2" accent3="accent3" accent4="accent4" accent5="accent5" accent6="accent6" hlink="hlink" folHlink="folHlink"/>
  <p:sldLayoutIdLst>
    <p:sldLayoutId id="2147483649" r:id="rId1"/>
    <p:sldLayoutId id="2147483673" r:id="rId2"/>
    <p:sldLayoutId id="2147483663" r:id="rId3"/>
    <p:sldLayoutId id="2147483667" r:id="rId4"/>
    <p:sldLayoutId id="2147483668" r:id="rId5"/>
    <p:sldLayoutId id="2147483672" r:id="rId6"/>
  </p:sldLayoutIdLst>
  <p:hf hdr="0" ftr="0" dt="0"/>
  <p:txStyles>
    <p:titleStyle>
      <a:lvl1pPr marL="0" marR="0" indent="0" algn="l" defTabSz="914400" rtl="0" eaLnBrk="1" fontAlgn="auto" latinLnBrk="0" hangingPunct="1">
        <a:lnSpc>
          <a:spcPct val="100000"/>
        </a:lnSpc>
        <a:spcBef>
          <a:spcPct val="0"/>
        </a:spcBef>
        <a:spcAft>
          <a:spcPts val="0"/>
        </a:spcAft>
        <a:buNone/>
        <a:tabLst/>
        <a:defRPr sz="2400" kern="1200">
          <a:solidFill>
            <a:schemeClr val="bg1"/>
          </a:solidFill>
          <a:latin typeface="+mj-lt"/>
          <a:ea typeface="+mj-ea"/>
          <a:cs typeface="+mj-cs"/>
        </a:defRPr>
      </a:lvl1pPr>
    </p:titleStyle>
    <p:bodyStyle>
      <a:lvl1pPr marL="0" marR="0" indent="0" algn="l" defTabSz="914400" rtl="0" eaLnBrk="1" fontAlgn="auto" latinLnBrk="0" hangingPunct="1">
        <a:lnSpc>
          <a:spcPct val="150000"/>
        </a:lnSpc>
        <a:spcBef>
          <a:spcPct val="20000"/>
        </a:spcBef>
        <a:spcAft>
          <a:spcPts val="0"/>
        </a:spcAft>
        <a:buClrTx/>
        <a:buSzTx/>
        <a:buFontTx/>
        <a:buNone/>
        <a:tabLst/>
        <a:defRPr sz="1600" kern="1200">
          <a:solidFill>
            <a:schemeClr val="tx1">
              <a:lumMod val="75000"/>
            </a:schemeClr>
          </a:solidFill>
          <a:latin typeface="+mn-lt"/>
          <a:ea typeface="+mn-ea"/>
          <a:cs typeface="+mn-cs"/>
        </a:defRPr>
      </a:lvl1pPr>
      <a:lvl2pPr marL="457200" marR="0" indent="0" algn="just" defTabSz="914400" rtl="0" eaLnBrk="1" fontAlgn="auto" latinLnBrk="0" hangingPunct="1">
        <a:lnSpc>
          <a:spcPct val="150000"/>
        </a:lnSpc>
        <a:spcBef>
          <a:spcPct val="20000"/>
        </a:spcBef>
        <a:spcAft>
          <a:spcPts val="0"/>
        </a:spcAft>
        <a:buClrTx/>
        <a:buSzTx/>
        <a:buFont typeface="Arial" panose="020B0604020202020204" pitchFamily="34" charset="0"/>
        <a:buNone/>
        <a:tabLst/>
        <a:defRPr sz="1600" kern="1200">
          <a:solidFill>
            <a:schemeClr val="tx1">
              <a:lumMod val="75000"/>
            </a:schemeClr>
          </a:solidFill>
          <a:latin typeface="+mn-lt"/>
          <a:ea typeface="+mn-ea"/>
          <a:cs typeface="+mn-cs"/>
        </a:defRPr>
      </a:lvl2pPr>
      <a:lvl3pPr marL="914400" marR="0" indent="0" algn="just" defTabSz="914400" rtl="0" eaLnBrk="1" fontAlgn="auto" latinLnBrk="0" hangingPunct="1">
        <a:lnSpc>
          <a:spcPct val="150000"/>
        </a:lnSpc>
        <a:spcBef>
          <a:spcPct val="20000"/>
        </a:spcBef>
        <a:spcAft>
          <a:spcPts val="0"/>
        </a:spcAft>
        <a:buClrTx/>
        <a:buSzTx/>
        <a:buFont typeface="Arial" panose="020B0604020202020204" pitchFamily="34" charset="0"/>
        <a:buNone/>
        <a:tabLst/>
        <a:defRPr sz="1600" kern="1200">
          <a:solidFill>
            <a:schemeClr val="tx1">
              <a:lumMod val="75000"/>
            </a:schemeClr>
          </a:solidFill>
          <a:latin typeface="+mn-lt"/>
          <a:ea typeface="+mn-ea"/>
          <a:cs typeface="+mn-cs"/>
        </a:defRPr>
      </a:lvl3pPr>
      <a:lvl4pPr marL="1371600" marR="0" indent="0" algn="just" defTabSz="914400" rtl="0" eaLnBrk="1" fontAlgn="auto" latinLnBrk="0" hangingPunct="1">
        <a:lnSpc>
          <a:spcPct val="150000"/>
        </a:lnSpc>
        <a:spcBef>
          <a:spcPct val="20000"/>
        </a:spcBef>
        <a:spcAft>
          <a:spcPts val="0"/>
        </a:spcAft>
        <a:buClrTx/>
        <a:buSzTx/>
        <a:buFont typeface="Arial" panose="020B0604020202020204" pitchFamily="34" charset="0"/>
        <a:buNone/>
        <a:tabLst/>
        <a:defRPr sz="1600" kern="1200">
          <a:solidFill>
            <a:schemeClr val="tx1">
              <a:lumMod val="75000"/>
            </a:schemeClr>
          </a:solidFill>
          <a:latin typeface="+mn-lt"/>
          <a:ea typeface="+mn-ea"/>
          <a:cs typeface="+mn-cs"/>
        </a:defRPr>
      </a:lvl4pPr>
      <a:lvl5pPr marL="1828800" marR="0" indent="0" algn="just" defTabSz="914400" rtl="0" eaLnBrk="1" fontAlgn="auto" latinLnBrk="0" hangingPunct="1">
        <a:lnSpc>
          <a:spcPct val="150000"/>
        </a:lnSpc>
        <a:spcBef>
          <a:spcPct val="20000"/>
        </a:spcBef>
        <a:spcAft>
          <a:spcPts val="0"/>
        </a:spcAft>
        <a:buClrTx/>
        <a:buSzTx/>
        <a:buFont typeface="Arial" panose="020B0604020202020204" pitchFamily="34" charset="0"/>
        <a:buNone/>
        <a:tabLst/>
        <a:defRPr sz="1600" kern="1200">
          <a:solidFill>
            <a:schemeClr val="tx1">
              <a:lumMod val="7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rcisd.e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usa.enrichcentres.eu/entrepreneurial-skills-development-program-esdp-march-2020"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hyperlink" Target="https://usa.enrichcentres.eu/opportunitie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hyperlink" Target="mailto:usa@enrichcentres.eu" TargetMode="External"/><Relationship Id="rId7"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4.png"/><Relationship Id="rId5" Type="http://schemas.openxmlformats.org/officeDocument/2006/relationships/image" Target="../media/image32.png"/><Relationship Id="rId10" Type="http://schemas.openxmlformats.org/officeDocument/2006/relationships/hyperlink" Target="http://www.rcisd.eu/" TargetMode="External"/><Relationship Id="rId4" Type="http://schemas.openxmlformats.org/officeDocument/2006/relationships/hyperlink" Target="http://www.enrich-usa.eu/" TargetMode="External"/><Relationship Id="rId9" Type="http://schemas.openxmlformats.org/officeDocument/2006/relationships/image" Target="../media/image36.png"/></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www.usa.enrichcentres.eu/information-services" TargetMode="External"/><Relationship Id="rId5" Type="http://schemas.openxmlformats.org/officeDocument/2006/relationships/hyperlink" Target="http://www.usa.enrichcentres.eu/thematic-research-studies" TargetMode="External"/><Relationship Id="rId4" Type="http://schemas.openxmlformats.org/officeDocument/2006/relationships/hyperlink" Target="http://www.usa.enrichcentres.eu/innovation-market-studies"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7.png"/><Relationship Id="rId7" Type="http://schemas.openxmlformats.org/officeDocument/2006/relationships/hyperlink" Target="https://register.gotowebinar.com/recording/3715217203248571649"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register.gotowebinar.com/recording/880603658809153283" TargetMode="External"/><Relationship Id="rId5" Type="http://schemas.openxmlformats.org/officeDocument/2006/relationships/hyperlink" Target="https://register.gotowebinar.com/recording/614516347020366087" TargetMode="External"/><Relationship Id="rId4" Type="http://schemas.openxmlformats.org/officeDocument/2006/relationships/hyperlink" Target="https://register.gotowebinar.com/recording/948565571261307649"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descr="Regional Centre for Information and Scientific Development Lt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280" y="161789"/>
            <a:ext cx="1833810" cy="509403"/>
          </a:xfrm>
          <a:prstGeom prst="rect">
            <a:avLst/>
          </a:prstGeom>
          <a:noFill/>
          <a:extLst>
            <a:ext uri="{909E8E84-426E-40DD-AFC4-6F175D3DCCD1}">
              <a14:hiddenFill xmlns:a14="http://schemas.microsoft.com/office/drawing/2010/main">
                <a:solidFill>
                  <a:srgbClr val="FFFFFF"/>
                </a:solidFill>
              </a14:hiddenFill>
            </a:ext>
          </a:extLst>
        </p:spPr>
      </p:pic>
      <p:sp>
        <p:nvSpPr>
          <p:cNvPr id="5" name="Subtitle 2">
            <a:extLst>
              <a:ext uri="{FF2B5EF4-FFF2-40B4-BE49-F238E27FC236}">
                <a16:creationId xmlns:a16="http://schemas.microsoft.com/office/drawing/2014/main" xmlns="" id="{F0835B08-B0FD-410E-A4C6-75A07FBE6187}"/>
              </a:ext>
            </a:extLst>
          </p:cNvPr>
          <p:cNvSpPr txBox="1">
            <a:spLocks/>
          </p:cNvSpPr>
          <p:nvPr/>
        </p:nvSpPr>
        <p:spPr>
          <a:xfrm>
            <a:off x="4305474" y="908720"/>
            <a:ext cx="4786314" cy="642942"/>
          </a:xfrm>
          <a:prstGeom prst="rect">
            <a:avLst/>
          </a:prstGeom>
        </p:spPr>
        <p:txBody>
          <a:bodyPr vert="horz" lIns="91440" tIns="45720" rIns="91440" bIns="45720" rtlCol="0">
            <a:noAutofit/>
          </a:bodyPr>
          <a:lstStyle>
            <a:lvl1pPr marL="0" indent="0" algn="ctr" defTabSz="914400" rtl="0" eaLnBrk="1" latinLnBrk="0" hangingPunct="1">
              <a:lnSpc>
                <a:spcPct val="150000"/>
              </a:lnSpc>
              <a:spcBef>
                <a:spcPct val="20000"/>
              </a:spcBef>
              <a:buFont typeface="Arial" panose="020B0604020202020204" pitchFamily="34" charset="0"/>
              <a:buNone/>
              <a:defRPr sz="1800" kern="1200">
                <a:solidFill>
                  <a:schemeClr val="tx1">
                    <a:lumMod val="75000"/>
                  </a:schemeClr>
                </a:solidFill>
                <a:latin typeface="+mn-lt"/>
                <a:ea typeface="+mn-ea"/>
                <a:cs typeface="+mn-cs"/>
              </a:defRPr>
            </a:lvl1pPr>
            <a:lvl2pPr marL="457200" indent="0" algn="ctr" defTabSz="914400" rtl="0" eaLnBrk="1" latinLnBrk="0" hangingPunct="1">
              <a:lnSpc>
                <a:spcPct val="150000"/>
              </a:lnSpc>
              <a:spcBef>
                <a:spcPct val="20000"/>
              </a:spcBef>
              <a:buFont typeface="Arial" panose="020B0604020202020204" pitchFamily="34" charset="0"/>
              <a:buNone/>
              <a:defRPr sz="1600" kern="1200">
                <a:solidFill>
                  <a:schemeClr val="tx1">
                    <a:tint val="75000"/>
                  </a:schemeClr>
                </a:solidFill>
                <a:latin typeface="+mn-lt"/>
                <a:ea typeface="+mn-ea"/>
                <a:cs typeface="+mn-cs"/>
              </a:defRPr>
            </a:lvl2pPr>
            <a:lvl3pPr marL="914400" indent="0" algn="ctr" defTabSz="914400" rtl="0" eaLnBrk="1" latinLnBrk="0" hangingPunct="1">
              <a:lnSpc>
                <a:spcPct val="150000"/>
              </a:lnSpc>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ctr" defTabSz="914400" rtl="0" eaLnBrk="1" latinLnBrk="0" hangingPunct="1">
              <a:lnSpc>
                <a:spcPct val="150000"/>
              </a:lnSpc>
              <a:spcBef>
                <a:spcPct val="200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150000"/>
              </a:lnSpc>
              <a:spcBef>
                <a:spcPct val="200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lvl="0" algn="l" defTabSz="457200">
              <a:lnSpc>
                <a:spcPct val="100000"/>
              </a:lnSpc>
            </a:pPr>
            <a:r>
              <a:rPr lang="en-GB" b="1" dirty="0" smtClean="0">
                <a:solidFill>
                  <a:srgbClr val="214097"/>
                </a:solidFill>
              </a:rPr>
              <a:t>ENRICH </a:t>
            </a:r>
            <a:r>
              <a:rPr lang="en-GB" b="1" dirty="0">
                <a:solidFill>
                  <a:srgbClr val="214097"/>
                </a:solidFill>
              </a:rPr>
              <a:t>in the </a:t>
            </a:r>
            <a:r>
              <a:rPr lang="en-GB" b="1" dirty="0">
                <a:solidFill>
                  <a:srgbClr val="DA1E3F"/>
                </a:solidFill>
              </a:rPr>
              <a:t>USA</a:t>
            </a:r>
            <a:r>
              <a:rPr lang="hu-HU" b="1" dirty="0">
                <a:solidFill>
                  <a:srgbClr val="214097"/>
                </a:solidFill>
              </a:rPr>
              <a:t> SERVICES</a:t>
            </a:r>
            <a:endParaRPr lang="hu-HU" altLang="en-US" b="1" dirty="0">
              <a:solidFill>
                <a:prstClr val="white">
                  <a:lumMod val="50000"/>
                </a:prstClr>
              </a:solidFill>
              <a:latin typeface="Helvetica" charset="0"/>
              <a:ea typeface="Helvetica" charset="0"/>
              <a:cs typeface="Helvetica" charset="0"/>
            </a:endParaRPr>
          </a:p>
          <a:p>
            <a:pPr lvl="0" algn="l" defTabSz="457200">
              <a:lnSpc>
                <a:spcPct val="100000"/>
              </a:lnSpc>
            </a:pPr>
            <a:r>
              <a:rPr lang="hu-HU" altLang="en-US" sz="1400" dirty="0" smtClean="0">
                <a:solidFill>
                  <a:prstClr val="white">
                    <a:lumMod val="50000"/>
                  </a:prstClr>
                </a:solidFill>
                <a:latin typeface="Helvetica" charset="0"/>
                <a:ea typeface="Helvetica" charset="0"/>
                <a:cs typeface="Helvetica" charset="0"/>
              </a:rPr>
              <a:t>Ildikó Dorogi</a:t>
            </a:r>
            <a:endParaRPr lang="en-US" altLang="en-US" sz="1400" dirty="0">
              <a:solidFill>
                <a:prstClr val="white">
                  <a:lumMod val="50000"/>
                </a:prstClr>
              </a:solidFill>
              <a:latin typeface="Helvetica" charset="0"/>
              <a:ea typeface="Helvetica" charset="0"/>
              <a:cs typeface="Helvetica" charset="0"/>
            </a:endParaRPr>
          </a:p>
          <a:p>
            <a:pPr lvl="0" algn="r" defTabSz="457200">
              <a:lnSpc>
                <a:spcPct val="100000"/>
              </a:lnSpc>
            </a:pPr>
            <a:r>
              <a:rPr lang="hu-HU" altLang="en-US" sz="1400" dirty="0" smtClean="0">
                <a:solidFill>
                  <a:prstClr val="white">
                    <a:lumMod val="50000"/>
                  </a:prstClr>
                </a:solidFill>
                <a:latin typeface="Helvetica" charset="0"/>
                <a:ea typeface="Helvetica" charset="0"/>
                <a:cs typeface="Helvetica" charset="0"/>
              </a:rPr>
              <a:t>International </a:t>
            </a:r>
            <a:r>
              <a:rPr lang="hu-HU" altLang="en-US" sz="1400" dirty="0" err="1" smtClean="0">
                <a:solidFill>
                  <a:prstClr val="white">
                    <a:lumMod val="50000"/>
                  </a:prstClr>
                </a:solidFill>
                <a:latin typeface="Helvetica" charset="0"/>
                <a:ea typeface="Helvetica" charset="0"/>
                <a:cs typeface="Helvetica" charset="0"/>
              </a:rPr>
              <a:t>Expert</a:t>
            </a:r>
            <a:endParaRPr lang="en-US" altLang="en-US" sz="1400" dirty="0">
              <a:solidFill>
                <a:prstClr val="white">
                  <a:lumMod val="50000"/>
                </a:prstClr>
              </a:solidFill>
              <a:latin typeface="Helvetica" charset="0"/>
              <a:ea typeface="Helvetica" charset="0"/>
              <a:cs typeface="Helvetica" charset="0"/>
            </a:endParaRPr>
          </a:p>
          <a:p>
            <a:pPr lvl="0" algn="r" defTabSz="457200">
              <a:lnSpc>
                <a:spcPct val="100000"/>
              </a:lnSpc>
            </a:pPr>
            <a:r>
              <a:rPr lang="en-US" altLang="en-US" sz="1400" dirty="0">
                <a:solidFill>
                  <a:prstClr val="white">
                    <a:lumMod val="50000"/>
                  </a:prstClr>
                </a:solidFill>
                <a:latin typeface="Helvetica" charset="0"/>
                <a:ea typeface="Helvetica" charset="0"/>
                <a:cs typeface="Helvetica" charset="0"/>
              </a:rPr>
              <a:t>Regional Centre for Information and Scientific </a:t>
            </a:r>
            <a:r>
              <a:rPr lang="en-US" altLang="en-US" sz="1400" dirty="0" smtClean="0">
                <a:solidFill>
                  <a:prstClr val="white">
                    <a:lumMod val="50000"/>
                  </a:prstClr>
                </a:solidFill>
                <a:latin typeface="Helvetica" charset="0"/>
                <a:ea typeface="Helvetica" charset="0"/>
                <a:cs typeface="Helvetica" charset="0"/>
              </a:rPr>
              <a:t>Development</a:t>
            </a:r>
            <a:r>
              <a:rPr lang="hu-HU" altLang="en-US" sz="1400" dirty="0" smtClean="0">
                <a:solidFill>
                  <a:prstClr val="white">
                    <a:lumMod val="50000"/>
                  </a:prstClr>
                </a:solidFill>
                <a:latin typeface="Helvetica" charset="0"/>
                <a:ea typeface="Helvetica" charset="0"/>
                <a:cs typeface="Helvetica" charset="0"/>
              </a:rPr>
              <a:t>, </a:t>
            </a:r>
            <a:r>
              <a:rPr lang="en-US" altLang="en-US" sz="1400" dirty="0" smtClean="0">
                <a:solidFill>
                  <a:prstClr val="white">
                    <a:lumMod val="50000"/>
                  </a:prstClr>
                </a:solidFill>
                <a:latin typeface="Helvetica" charset="0"/>
                <a:ea typeface="Helvetica" charset="0"/>
                <a:cs typeface="Helvetica" charset="0"/>
                <a:hlinkClick r:id="rId4"/>
              </a:rPr>
              <a:t>www.rcisd.eu</a:t>
            </a:r>
            <a:r>
              <a:rPr lang="en-US" altLang="en-US" sz="1400" dirty="0" smtClean="0">
                <a:solidFill>
                  <a:prstClr val="white">
                    <a:lumMod val="50000"/>
                  </a:prstClr>
                </a:solidFill>
                <a:latin typeface="Helvetica" charset="0"/>
                <a:ea typeface="Helvetica" charset="0"/>
                <a:cs typeface="Helvetica" charset="0"/>
              </a:rPr>
              <a:t> </a:t>
            </a:r>
            <a:endParaRPr lang="en-US" altLang="en-US" sz="1400" dirty="0">
              <a:solidFill>
                <a:prstClr val="white">
                  <a:lumMod val="50000"/>
                </a:prstClr>
              </a:solidFill>
              <a:latin typeface="Helvetica" charset="0"/>
              <a:ea typeface="Helvetica" charset="0"/>
              <a:cs typeface="Helvetica" charset="0"/>
            </a:endParaRPr>
          </a:p>
        </p:txBody>
      </p:sp>
    </p:spTree>
    <p:extLst>
      <p:ext uri="{BB962C8B-B14F-4D97-AF65-F5344CB8AC3E}">
        <p14:creationId xmlns:p14="http://schemas.microsoft.com/office/powerpoint/2010/main" val="18646863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p:cNvSpPr>
            <a:spLocks noGrp="1"/>
          </p:cNvSpPr>
          <p:nvPr>
            <p:ph type="sldNum" sz="quarter" idx="12"/>
          </p:nvPr>
        </p:nvSpPr>
        <p:spPr/>
        <p:txBody>
          <a:bodyPr/>
          <a:lstStyle/>
          <a:p>
            <a:fld id="{4860309F-B662-4DA2-819A-3D6F262AD4E0}" type="slidenum">
              <a:rPr lang="en-GB" smtClean="0">
                <a:solidFill>
                  <a:prstClr val="white"/>
                </a:solidFill>
              </a:rPr>
              <a:pPr/>
              <a:t>10</a:t>
            </a:fld>
            <a:endParaRPr lang="en-GB" dirty="0">
              <a:solidFill>
                <a:prstClr val="white"/>
              </a:solidFill>
            </a:endParaRPr>
          </a:p>
        </p:txBody>
      </p:sp>
      <p:sp>
        <p:nvSpPr>
          <p:cNvPr id="3" name="Cím 2"/>
          <p:cNvSpPr>
            <a:spLocks noGrp="1"/>
          </p:cNvSpPr>
          <p:nvPr>
            <p:ph type="title"/>
          </p:nvPr>
        </p:nvSpPr>
        <p:spPr/>
        <p:txBody>
          <a:bodyPr/>
          <a:lstStyle/>
          <a:p>
            <a:r>
              <a:rPr lang="hu-HU" dirty="0" err="1"/>
              <a:t>Matchmaking</a:t>
            </a:r>
            <a:r>
              <a:rPr lang="hu-HU" dirty="0"/>
              <a:t> and </a:t>
            </a:r>
            <a:r>
              <a:rPr lang="hu-HU" dirty="0" err="1"/>
              <a:t>Events</a:t>
            </a:r>
            <a:r>
              <a:rPr lang="hu-HU" dirty="0"/>
              <a:t> I.</a:t>
            </a:r>
          </a:p>
        </p:txBody>
      </p:sp>
      <p:sp>
        <p:nvSpPr>
          <p:cNvPr id="4" name="Tartalom helye 3"/>
          <p:cNvSpPr>
            <a:spLocks noGrp="1"/>
          </p:cNvSpPr>
          <p:nvPr>
            <p:ph sz="quarter" idx="13"/>
          </p:nvPr>
        </p:nvSpPr>
        <p:spPr/>
        <p:txBody>
          <a:bodyPr>
            <a:normAutofit/>
          </a:bodyPr>
          <a:lstStyle/>
          <a:p>
            <a:pPr marL="0" indent="0">
              <a:buNone/>
            </a:pPr>
            <a:r>
              <a:rPr lang="hu-HU" sz="2000" dirty="0">
                <a:solidFill>
                  <a:schemeClr val="accent1"/>
                </a:solidFill>
              </a:rPr>
              <a:t>3</a:t>
            </a:r>
            <a:r>
              <a:rPr lang="hu-HU" sz="2000" dirty="0" smtClean="0">
                <a:solidFill>
                  <a:schemeClr val="accent1"/>
                </a:solidFill>
              </a:rPr>
              <a:t>. US </a:t>
            </a:r>
            <a:r>
              <a:rPr lang="hu-HU" sz="2000" dirty="0" err="1" smtClean="0">
                <a:solidFill>
                  <a:schemeClr val="accent1"/>
                </a:solidFill>
              </a:rPr>
              <a:t>Custom</a:t>
            </a:r>
            <a:r>
              <a:rPr lang="de-DE" sz="2000" dirty="0" smtClean="0">
                <a:solidFill>
                  <a:schemeClr val="accent1"/>
                </a:solidFill>
              </a:rPr>
              <a:t> Tours</a:t>
            </a:r>
            <a:endParaRPr lang="hu-HU" sz="2000" b="0" dirty="0" smtClean="0"/>
          </a:p>
          <a:p>
            <a:r>
              <a:rPr lang="hu-HU" sz="1800" b="0" dirty="0" smtClean="0"/>
              <a:t>3</a:t>
            </a:r>
            <a:r>
              <a:rPr lang="en-US" sz="1800" b="0" dirty="0" smtClean="0"/>
              <a:t> </a:t>
            </a:r>
            <a:r>
              <a:rPr lang="en-US" sz="1800" b="0" dirty="0"/>
              <a:t>tours will be </a:t>
            </a:r>
            <a:r>
              <a:rPr lang="en-US" sz="1800" b="0" dirty="0" smtClean="0"/>
              <a:t>organized</a:t>
            </a:r>
            <a:endParaRPr lang="hu-HU" sz="1800" b="0" dirty="0" smtClean="0"/>
          </a:p>
          <a:p>
            <a:r>
              <a:rPr lang="hu-HU" sz="1800" b="0" dirty="0"/>
              <a:t>F</a:t>
            </a:r>
            <a:r>
              <a:rPr lang="en-US" sz="1800" b="0" dirty="0" err="1" smtClean="0"/>
              <a:t>ocus</a:t>
            </a:r>
            <a:r>
              <a:rPr lang="hu-HU" sz="1800" b="0" dirty="0" smtClean="0"/>
              <a:t>ing</a:t>
            </a:r>
            <a:r>
              <a:rPr lang="en-US" sz="1800" b="0" dirty="0" smtClean="0"/>
              <a:t> </a:t>
            </a:r>
            <a:r>
              <a:rPr lang="en-US" sz="1800" b="0" dirty="0"/>
              <a:t>on smart specialization concentrations (</a:t>
            </a:r>
            <a:r>
              <a:rPr lang="en-US" sz="1800" b="0" dirty="0" smtClean="0"/>
              <a:t>advanced</a:t>
            </a:r>
            <a:r>
              <a:rPr lang="hu-HU" sz="1800" b="0" dirty="0" smtClean="0"/>
              <a:t> </a:t>
            </a:r>
            <a:r>
              <a:rPr lang="en-US" sz="1800" b="0" dirty="0" smtClean="0"/>
              <a:t>manufacturing</a:t>
            </a:r>
            <a:r>
              <a:rPr lang="en-US" sz="1800" b="0" dirty="0"/>
              <a:t>, food and beverage, and smart </a:t>
            </a:r>
            <a:r>
              <a:rPr lang="en-US" sz="1800" b="0" dirty="0" smtClean="0"/>
              <a:t>city)</a:t>
            </a:r>
            <a:endParaRPr lang="hu-HU" sz="1800" b="0" dirty="0" smtClean="0"/>
          </a:p>
          <a:p>
            <a:r>
              <a:rPr lang="hu-HU" sz="1800" b="0" dirty="0"/>
              <a:t>C</a:t>
            </a:r>
            <a:r>
              <a:rPr lang="en-US" sz="1800" b="0" dirty="0" err="1" smtClean="0"/>
              <a:t>onsist</a:t>
            </a:r>
            <a:r>
              <a:rPr lang="en-US" sz="1800" b="0" dirty="0" smtClean="0"/>
              <a:t> </a:t>
            </a:r>
            <a:r>
              <a:rPr lang="en-US" sz="1800" b="0" dirty="0"/>
              <a:t>of at least 10 participants per </a:t>
            </a:r>
            <a:r>
              <a:rPr lang="en-US" sz="1800" b="0" dirty="0" smtClean="0"/>
              <a:t>tour</a:t>
            </a:r>
            <a:endParaRPr lang="hu-HU" dirty="0"/>
          </a:p>
        </p:txBody>
      </p:sp>
      <p:pic>
        <p:nvPicPr>
          <p:cNvPr id="5" name="Kép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6020" y="219540"/>
            <a:ext cx="1790476" cy="17904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27970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p:cNvSpPr>
            <a:spLocks noGrp="1"/>
          </p:cNvSpPr>
          <p:nvPr>
            <p:ph type="sldNum" sz="quarter" idx="12"/>
          </p:nvPr>
        </p:nvSpPr>
        <p:spPr/>
        <p:txBody>
          <a:bodyPr/>
          <a:lstStyle/>
          <a:p>
            <a:fld id="{4860309F-B662-4DA2-819A-3D6F262AD4E0}" type="slidenum">
              <a:rPr lang="en-GB" smtClean="0">
                <a:solidFill>
                  <a:prstClr val="white"/>
                </a:solidFill>
              </a:rPr>
              <a:pPr/>
              <a:t>11</a:t>
            </a:fld>
            <a:endParaRPr lang="en-GB" dirty="0">
              <a:solidFill>
                <a:prstClr val="white"/>
              </a:solidFill>
            </a:endParaRPr>
          </a:p>
        </p:txBody>
      </p:sp>
      <p:sp>
        <p:nvSpPr>
          <p:cNvPr id="3" name="Cím 2"/>
          <p:cNvSpPr>
            <a:spLocks noGrp="1"/>
          </p:cNvSpPr>
          <p:nvPr>
            <p:ph type="title"/>
          </p:nvPr>
        </p:nvSpPr>
        <p:spPr/>
        <p:txBody>
          <a:bodyPr/>
          <a:lstStyle/>
          <a:p>
            <a:r>
              <a:rPr lang="hu-HU" dirty="0" err="1" smtClean="0"/>
              <a:t>Matchmaking</a:t>
            </a:r>
            <a:r>
              <a:rPr lang="hu-HU" dirty="0" smtClean="0"/>
              <a:t> and </a:t>
            </a:r>
            <a:r>
              <a:rPr lang="hu-HU" dirty="0" err="1" smtClean="0"/>
              <a:t>Events</a:t>
            </a:r>
            <a:r>
              <a:rPr lang="hu-HU" dirty="0" smtClean="0"/>
              <a:t> I.</a:t>
            </a:r>
            <a:endParaRPr lang="en-US" dirty="0"/>
          </a:p>
        </p:txBody>
      </p:sp>
      <p:pic>
        <p:nvPicPr>
          <p:cNvPr id="5" name="Kép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6020" y="219540"/>
            <a:ext cx="1790476" cy="17904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Téglalap 6"/>
          <p:cNvSpPr/>
          <p:nvPr/>
        </p:nvSpPr>
        <p:spPr>
          <a:xfrm>
            <a:off x="370278" y="1354289"/>
            <a:ext cx="7874130" cy="5309146"/>
          </a:xfrm>
          <a:prstGeom prst="rect">
            <a:avLst/>
          </a:prstGeom>
        </p:spPr>
        <p:txBody>
          <a:bodyPr wrap="square">
            <a:spAutoFit/>
          </a:bodyPr>
          <a:lstStyle/>
          <a:p>
            <a:pPr algn="just">
              <a:lnSpc>
                <a:spcPct val="150000"/>
              </a:lnSpc>
            </a:pPr>
            <a:r>
              <a:rPr lang="hu-HU" b="1" dirty="0" smtClean="0">
                <a:solidFill>
                  <a:srgbClr val="FF0000"/>
                </a:solidFill>
              </a:rPr>
              <a:t>OPEN </a:t>
            </a:r>
            <a:r>
              <a:rPr lang="hu-HU" b="1" dirty="0">
                <a:solidFill>
                  <a:srgbClr val="FF0000"/>
                </a:solidFill>
              </a:rPr>
              <a:t>CALL</a:t>
            </a:r>
            <a:r>
              <a:rPr lang="hu-HU" b="1" dirty="0" smtClean="0">
                <a:solidFill>
                  <a:srgbClr val="FF0000"/>
                </a:solidFill>
              </a:rPr>
              <a:t>: USA </a:t>
            </a:r>
            <a:r>
              <a:rPr lang="hu-HU" b="1" dirty="0" err="1" smtClean="0">
                <a:solidFill>
                  <a:srgbClr val="FF0000"/>
                </a:solidFill>
              </a:rPr>
              <a:t>Smart</a:t>
            </a:r>
            <a:r>
              <a:rPr lang="hu-HU" b="1" dirty="0" smtClean="0">
                <a:solidFill>
                  <a:srgbClr val="FF0000"/>
                </a:solidFill>
              </a:rPr>
              <a:t> </a:t>
            </a:r>
            <a:r>
              <a:rPr lang="hu-HU" b="1" dirty="0" err="1" smtClean="0">
                <a:solidFill>
                  <a:srgbClr val="FF0000"/>
                </a:solidFill>
              </a:rPr>
              <a:t>City-focused</a:t>
            </a:r>
            <a:r>
              <a:rPr lang="hu-HU" b="1" dirty="0" smtClean="0">
                <a:solidFill>
                  <a:srgbClr val="FF0000"/>
                </a:solidFill>
              </a:rPr>
              <a:t> Tour</a:t>
            </a:r>
          </a:p>
          <a:p>
            <a:pPr algn="just">
              <a:lnSpc>
                <a:spcPct val="150000"/>
              </a:lnSpc>
            </a:pPr>
            <a:r>
              <a:rPr lang="en-GB" sz="1600" b="1" dirty="0">
                <a:solidFill>
                  <a:srgbClr val="214097"/>
                </a:solidFill>
              </a:rPr>
              <a:t>November 11– 15, 2019</a:t>
            </a:r>
            <a:r>
              <a:rPr lang="hu-HU" sz="1600" b="1" dirty="0">
                <a:solidFill>
                  <a:srgbClr val="214097"/>
                </a:solidFill>
              </a:rPr>
              <a:t> </a:t>
            </a:r>
            <a:r>
              <a:rPr lang="hu-HU" sz="1600" b="1" dirty="0" err="1">
                <a:solidFill>
                  <a:srgbClr val="214097"/>
                </a:solidFill>
              </a:rPr>
              <a:t>in</a:t>
            </a:r>
            <a:r>
              <a:rPr lang="hu-HU" sz="1600" b="1" dirty="0">
                <a:solidFill>
                  <a:srgbClr val="214097"/>
                </a:solidFill>
              </a:rPr>
              <a:t> Dallas, Texas</a:t>
            </a:r>
          </a:p>
          <a:p>
            <a:pPr algn="just">
              <a:lnSpc>
                <a:spcPct val="150000"/>
              </a:lnSpc>
            </a:pPr>
            <a:r>
              <a:rPr lang="en-GB" sz="1600" dirty="0">
                <a:solidFill>
                  <a:srgbClr val="214097"/>
                </a:solidFill>
              </a:rPr>
              <a:t>Call closes: October 28, 2019</a:t>
            </a:r>
            <a:endParaRPr lang="hu-HU" sz="1600" dirty="0">
              <a:solidFill>
                <a:srgbClr val="214097"/>
              </a:solidFill>
            </a:endParaRPr>
          </a:p>
          <a:p>
            <a:pPr marL="285750" indent="-285750" algn="just">
              <a:lnSpc>
                <a:spcPct val="150000"/>
              </a:lnSpc>
              <a:buFont typeface="Arial" panose="020B0604020202020204" pitchFamily="34" charset="0"/>
              <a:buChar char="•"/>
            </a:pPr>
            <a:r>
              <a:rPr lang="hu-HU" sz="1600" dirty="0" err="1">
                <a:solidFill>
                  <a:srgbClr val="214097"/>
                </a:solidFill>
              </a:rPr>
              <a:t>P</a:t>
            </a:r>
            <a:r>
              <a:rPr lang="en-US" sz="1600" dirty="0" err="1" smtClean="0">
                <a:solidFill>
                  <a:srgbClr val="214097"/>
                </a:solidFill>
              </a:rPr>
              <a:t>rovid</a:t>
            </a:r>
            <a:r>
              <a:rPr lang="hu-HU" sz="1600" dirty="0" smtClean="0">
                <a:solidFill>
                  <a:srgbClr val="214097"/>
                </a:solidFill>
              </a:rPr>
              <a:t>ing</a:t>
            </a:r>
            <a:r>
              <a:rPr lang="en-US" sz="1600" dirty="0" smtClean="0">
                <a:solidFill>
                  <a:srgbClr val="214097"/>
                </a:solidFill>
              </a:rPr>
              <a:t> </a:t>
            </a:r>
            <a:r>
              <a:rPr lang="en-US" sz="1600" dirty="0">
                <a:solidFill>
                  <a:srgbClr val="214097"/>
                </a:solidFill>
              </a:rPr>
              <a:t>European stakeholders access to </a:t>
            </a:r>
            <a:r>
              <a:rPr lang="en-US" sz="1600" dirty="0" err="1">
                <a:solidFill>
                  <a:srgbClr val="214097"/>
                </a:solidFill>
              </a:rPr>
              <a:t>IoT</a:t>
            </a:r>
            <a:r>
              <a:rPr lang="en-US" sz="1600" dirty="0">
                <a:solidFill>
                  <a:srgbClr val="214097"/>
                </a:solidFill>
              </a:rPr>
              <a:t> and other smart technologies</a:t>
            </a:r>
            <a:endParaRPr lang="hu-HU" sz="1600" dirty="0">
              <a:solidFill>
                <a:srgbClr val="214097"/>
              </a:solidFill>
            </a:endParaRPr>
          </a:p>
          <a:p>
            <a:pPr marL="285750" indent="-285750" algn="just">
              <a:lnSpc>
                <a:spcPct val="150000"/>
              </a:lnSpc>
              <a:buFont typeface="Arial" panose="020B0604020202020204" pitchFamily="34" charset="0"/>
              <a:buChar char="•"/>
            </a:pPr>
            <a:r>
              <a:rPr lang="hu-HU" sz="1600" dirty="0" err="1">
                <a:solidFill>
                  <a:srgbClr val="214097"/>
                </a:solidFill>
              </a:rPr>
              <a:t>G</a:t>
            </a:r>
            <a:r>
              <a:rPr lang="hu-HU" sz="1600" dirty="0" err="1" smtClean="0">
                <a:solidFill>
                  <a:srgbClr val="214097"/>
                </a:solidFill>
              </a:rPr>
              <a:t>iving</a:t>
            </a:r>
            <a:r>
              <a:rPr lang="hu-HU" sz="1600" dirty="0" smtClean="0">
                <a:solidFill>
                  <a:srgbClr val="214097"/>
                </a:solidFill>
              </a:rPr>
              <a:t> </a:t>
            </a:r>
            <a:r>
              <a:rPr lang="hu-HU" sz="1600" dirty="0" err="1">
                <a:solidFill>
                  <a:srgbClr val="214097"/>
                </a:solidFill>
              </a:rPr>
              <a:t>the</a:t>
            </a:r>
            <a:r>
              <a:rPr lang="hu-HU" sz="1600" dirty="0">
                <a:solidFill>
                  <a:srgbClr val="214097"/>
                </a:solidFill>
              </a:rPr>
              <a:t> </a:t>
            </a:r>
            <a:r>
              <a:rPr lang="hu-HU" sz="1600" dirty="0" err="1">
                <a:solidFill>
                  <a:srgbClr val="214097"/>
                </a:solidFill>
              </a:rPr>
              <a:t>opportunity</a:t>
            </a:r>
            <a:r>
              <a:rPr lang="hu-HU" sz="1600" dirty="0">
                <a:solidFill>
                  <a:srgbClr val="214097"/>
                </a:solidFill>
              </a:rPr>
              <a:t> </a:t>
            </a:r>
            <a:r>
              <a:rPr lang="hu-HU" sz="1600" dirty="0" err="1">
                <a:solidFill>
                  <a:srgbClr val="214097"/>
                </a:solidFill>
              </a:rPr>
              <a:t>to</a:t>
            </a:r>
            <a:r>
              <a:rPr lang="hu-HU" sz="1600" dirty="0">
                <a:solidFill>
                  <a:srgbClr val="214097"/>
                </a:solidFill>
              </a:rPr>
              <a:t> m</a:t>
            </a:r>
            <a:r>
              <a:rPr lang="en-US" sz="1600" dirty="0" err="1">
                <a:solidFill>
                  <a:srgbClr val="214097"/>
                </a:solidFill>
              </a:rPr>
              <a:t>eet</a:t>
            </a:r>
            <a:r>
              <a:rPr lang="en-US" sz="1600" dirty="0">
                <a:solidFill>
                  <a:srgbClr val="214097"/>
                </a:solidFill>
              </a:rPr>
              <a:t> with potential customers and secure real-world demonstration sites in a breadth of smart city applications</a:t>
            </a:r>
            <a:endParaRPr lang="hu-HU" sz="1600" dirty="0">
              <a:solidFill>
                <a:srgbClr val="214097"/>
              </a:solidFill>
            </a:endParaRPr>
          </a:p>
          <a:p>
            <a:pPr marL="285750" indent="-285750" algn="just">
              <a:lnSpc>
                <a:spcPct val="150000"/>
              </a:lnSpc>
              <a:buFont typeface="Arial" panose="020B0604020202020204" pitchFamily="34" charset="0"/>
              <a:buChar char="•"/>
            </a:pPr>
            <a:r>
              <a:rPr lang="hu-HU" sz="1600" dirty="0">
                <a:solidFill>
                  <a:srgbClr val="214097"/>
                </a:solidFill>
              </a:rPr>
              <a:t>I</a:t>
            </a:r>
            <a:r>
              <a:rPr lang="en-US" sz="1600" dirty="0" smtClean="0">
                <a:solidFill>
                  <a:srgbClr val="214097"/>
                </a:solidFill>
              </a:rPr>
              <a:t>deal </a:t>
            </a:r>
            <a:r>
              <a:rPr lang="en-US" sz="1600" dirty="0">
                <a:solidFill>
                  <a:srgbClr val="214097"/>
                </a:solidFill>
              </a:rPr>
              <a:t>for smart city-interested stakeholders from</a:t>
            </a:r>
            <a:endParaRPr lang="hu-HU" sz="1600" dirty="0">
              <a:solidFill>
                <a:srgbClr val="214097"/>
              </a:solidFill>
            </a:endParaRPr>
          </a:p>
          <a:p>
            <a:pPr algn="just">
              <a:lnSpc>
                <a:spcPct val="150000"/>
              </a:lnSpc>
            </a:pPr>
            <a:r>
              <a:rPr lang="hu-HU" sz="1600" dirty="0">
                <a:solidFill>
                  <a:srgbClr val="214097"/>
                </a:solidFill>
              </a:rPr>
              <a:t>    </a:t>
            </a:r>
            <a:r>
              <a:rPr lang="en-US" sz="1600" dirty="0">
                <a:solidFill>
                  <a:srgbClr val="214097"/>
                </a:solidFill>
              </a:rPr>
              <a:t> </a:t>
            </a:r>
            <a:r>
              <a:rPr lang="hu-HU" sz="1600" dirty="0">
                <a:solidFill>
                  <a:srgbClr val="214097"/>
                </a:solidFill>
              </a:rPr>
              <a:t>R&amp;I, </a:t>
            </a:r>
            <a:r>
              <a:rPr lang="en-US" sz="1600" dirty="0">
                <a:solidFill>
                  <a:srgbClr val="214097"/>
                </a:solidFill>
              </a:rPr>
              <a:t>business organizations</a:t>
            </a:r>
            <a:r>
              <a:rPr lang="hu-HU" sz="1600" dirty="0">
                <a:solidFill>
                  <a:srgbClr val="214097"/>
                </a:solidFill>
              </a:rPr>
              <a:t>, g</a:t>
            </a:r>
            <a:r>
              <a:rPr lang="en-US" sz="1600" dirty="0" err="1">
                <a:solidFill>
                  <a:srgbClr val="214097"/>
                </a:solidFill>
              </a:rPr>
              <a:t>overnment</a:t>
            </a:r>
            <a:r>
              <a:rPr lang="en-US" sz="1600" dirty="0">
                <a:solidFill>
                  <a:srgbClr val="214097"/>
                </a:solidFill>
              </a:rPr>
              <a:t> officials,</a:t>
            </a:r>
            <a:r>
              <a:rPr lang="hu-HU" sz="1600" dirty="0">
                <a:solidFill>
                  <a:srgbClr val="214097"/>
                </a:solidFill>
              </a:rPr>
              <a:t> </a:t>
            </a:r>
          </a:p>
          <a:p>
            <a:pPr algn="just">
              <a:lnSpc>
                <a:spcPct val="150000"/>
              </a:lnSpc>
            </a:pPr>
            <a:r>
              <a:rPr lang="hu-HU" sz="1600" dirty="0">
                <a:solidFill>
                  <a:srgbClr val="214097"/>
                </a:solidFill>
              </a:rPr>
              <a:t>     </a:t>
            </a:r>
            <a:r>
              <a:rPr lang="en-US" sz="1600" dirty="0">
                <a:solidFill>
                  <a:srgbClr val="214097"/>
                </a:solidFill>
              </a:rPr>
              <a:t>cluster coordinators, smart city specialization experts </a:t>
            </a:r>
            <a:endParaRPr lang="hu-HU" sz="1600" dirty="0">
              <a:solidFill>
                <a:srgbClr val="214097"/>
              </a:solidFill>
            </a:endParaRPr>
          </a:p>
          <a:p>
            <a:pPr algn="just">
              <a:lnSpc>
                <a:spcPct val="150000"/>
              </a:lnSpc>
            </a:pPr>
            <a:r>
              <a:rPr lang="hu-HU" sz="1600" dirty="0">
                <a:solidFill>
                  <a:srgbClr val="214097"/>
                </a:solidFill>
              </a:rPr>
              <a:t>     </a:t>
            </a:r>
            <a:r>
              <a:rPr lang="en-US" sz="1600" dirty="0">
                <a:solidFill>
                  <a:srgbClr val="214097"/>
                </a:solidFill>
              </a:rPr>
              <a:t>seeking a “sister city” from another federal government</a:t>
            </a:r>
            <a:endParaRPr lang="hu-HU" sz="1600" dirty="0">
              <a:solidFill>
                <a:srgbClr val="214097"/>
              </a:solidFill>
            </a:endParaRPr>
          </a:p>
          <a:p>
            <a:pPr marL="285750" indent="-285750" algn="just">
              <a:lnSpc>
                <a:spcPct val="150000"/>
              </a:lnSpc>
              <a:buFont typeface="Arial" panose="020B0604020202020204" pitchFamily="34" charset="0"/>
              <a:buChar char="•"/>
            </a:pPr>
            <a:r>
              <a:rPr lang="hu-HU" sz="1600" dirty="0" err="1" smtClean="0">
                <a:solidFill>
                  <a:srgbClr val="214097"/>
                </a:solidFill>
              </a:rPr>
              <a:t>R</a:t>
            </a:r>
            <a:r>
              <a:rPr lang="hu-HU" sz="1600" dirty="0" err="1" smtClean="0">
                <a:solidFill>
                  <a:srgbClr val="214097"/>
                </a:solidFill>
              </a:rPr>
              <a:t>educed</a:t>
            </a:r>
            <a:r>
              <a:rPr lang="hu-HU" sz="1600" dirty="0" smtClean="0">
                <a:solidFill>
                  <a:srgbClr val="214097"/>
                </a:solidFill>
              </a:rPr>
              <a:t> </a:t>
            </a:r>
            <a:r>
              <a:rPr lang="hu-HU" sz="1600" dirty="0" err="1" smtClean="0">
                <a:solidFill>
                  <a:srgbClr val="214097"/>
                </a:solidFill>
              </a:rPr>
              <a:t>participant</a:t>
            </a:r>
            <a:r>
              <a:rPr lang="hu-HU" sz="1600" dirty="0" smtClean="0">
                <a:solidFill>
                  <a:srgbClr val="214097"/>
                </a:solidFill>
              </a:rPr>
              <a:t> </a:t>
            </a:r>
            <a:r>
              <a:rPr lang="hu-HU" sz="1600" dirty="0" err="1" smtClean="0">
                <a:solidFill>
                  <a:srgbClr val="214097"/>
                </a:solidFill>
              </a:rPr>
              <a:t>fee</a:t>
            </a:r>
            <a:r>
              <a:rPr lang="hu-HU" sz="1600" dirty="0" smtClean="0">
                <a:solidFill>
                  <a:srgbClr val="214097"/>
                </a:solidFill>
              </a:rPr>
              <a:t>: 675</a:t>
            </a:r>
            <a:r>
              <a:rPr lang="en-US" sz="1600" dirty="0">
                <a:solidFill>
                  <a:srgbClr val="214097"/>
                </a:solidFill>
              </a:rPr>
              <a:t>€</a:t>
            </a:r>
            <a:r>
              <a:rPr lang="hu-HU" sz="1600" dirty="0">
                <a:solidFill>
                  <a:srgbClr val="214097"/>
                </a:solidFill>
              </a:rPr>
              <a:t> </a:t>
            </a:r>
            <a:r>
              <a:rPr lang="hu-HU" sz="1600" dirty="0" smtClean="0">
                <a:solidFill>
                  <a:srgbClr val="214097"/>
                </a:solidFill>
              </a:rPr>
              <a:t>(</a:t>
            </a:r>
            <a:r>
              <a:rPr lang="hu-HU" sz="1600" dirty="0" err="1" smtClean="0">
                <a:solidFill>
                  <a:srgbClr val="214097"/>
                </a:solidFill>
              </a:rPr>
              <a:t>instead</a:t>
            </a:r>
            <a:r>
              <a:rPr lang="hu-HU" sz="1600" dirty="0" smtClean="0">
                <a:solidFill>
                  <a:srgbClr val="214097"/>
                </a:solidFill>
              </a:rPr>
              <a:t> </a:t>
            </a:r>
            <a:r>
              <a:rPr lang="hu-HU" sz="1600" dirty="0">
                <a:solidFill>
                  <a:srgbClr val="214097"/>
                </a:solidFill>
              </a:rPr>
              <a:t>of </a:t>
            </a:r>
            <a:r>
              <a:rPr lang="en-US" sz="1600" dirty="0">
                <a:solidFill>
                  <a:srgbClr val="214097"/>
                </a:solidFill>
              </a:rPr>
              <a:t>2200€</a:t>
            </a:r>
            <a:r>
              <a:rPr lang="hu-HU" sz="1600" dirty="0">
                <a:solidFill>
                  <a:srgbClr val="214097"/>
                </a:solidFill>
              </a:rPr>
              <a:t>)</a:t>
            </a:r>
            <a:endParaRPr lang="en-US" sz="1600" dirty="0">
              <a:solidFill>
                <a:srgbClr val="214097"/>
              </a:solidFill>
            </a:endParaRPr>
          </a:p>
          <a:p>
            <a:pPr marL="285750" indent="-285750" algn="just">
              <a:lnSpc>
                <a:spcPct val="150000"/>
              </a:lnSpc>
              <a:buFont typeface="Arial" panose="020B0604020202020204" pitchFamily="34" charset="0"/>
              <a:buChar char="•"/>
            </a:pPr>
            <a:endParaRPr lang="hu-HU" sz="1600" dirty="0" smtClean="0"/>
          </a:p>
          <a:p>
            <a:pPr marL="285750" indent="-285750" algn="just">
              <a:lnSpc>
                <a:spcPct val="150000"/>
              </a:lnSpc>
              <a:buFont typeface="Arial" panose="020B0604020202020204" pitchFamily="34" charset="0"/>
              <a:buChar char="•"/>
            </a:pPr>
            <a:endParaRPr lang="hu-HU" sz="1600" dirty="0" smtClean="0"/>
          </a:p>
          <a:p>
            <a:pPr marL="285750" indent="-285750" algn="just">
              <a:lnSpc>
                <a:spcPct val="150000"/>
              </a:lnSpc>
              <a:buFont typeface="Arial" panose="020B0604020202020204" pitchFamily="34" charset="0"/>
              <a:buChar char="•"/>
            </a:pPr>
            <a:endParaRPr lang="hu-HU" sz="1600" dirty="0">
              <a:solidFill>
                <a:srgbClr val="214097"/>
              </a:solidFill>
            </a:endParaRPr>
          </a:p>
        </p:txBody>
      </p:sp>
      <p:pic>
        <p:nvPicPr>
          <p:cNvPr id="4" name="Kép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23327" y="3884795"/>
            <a:ext cx="3013169" cy="2009701"/>
          </a:xfrm>
          <a:prstGeom prst="rect">
            <a:avLst/>
          </a:prstGeom>
        </p:spPr>
      </p:pic>
    </p:spTree>
    <p:extLst>
      <p:ext uri="{BB962C8B-B14F-4D97-AF65-F5344CB8AC3E}">
        <p14:creationId xmlns:p14="http://schemas.microsoft.com/office/powerpoint/2010/main" val="3142459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p:cNvSpPr>
            <a:spLocks noGrp="1"/>
          </p:cNvSpPr>
          <p:nvPr>
            <p:ph type="sldNum" sz="quarter" idx="12"/>
          </p:nvPr>
        </p:nvSpPr>
        <p:spPr/>
        <p:txBody>
          <a:bodyPr/>
          <a:lstStyle/>
          <a:p>
            <a:fld id="{4860309F-B662-4DA2-819A-3D6F262AD4E0}" type="slidenum">
              <a:rPr lang="en-GB" smtClean="0">
                <a:solidFill>
                  <a:prstClr val="white"/>
                </a:solidFill>
              </a:rPr>
              <a:pPr/>
              <a:t>12</a:t>
            </a:fld>
            <a:endParaRPr lang="en-GB" dirty="0">
              <a:solidFill>
                <a:prstClr val="white"/>
              </a:solidFill>
            </a:endParaRPr>
          </a:p>
        </p:txBody>
      </p:sp>
      <p:sp>
        <p:nvSpPr>
          <p:cNvPr id="3" name="Cím 2"/>
          <p:cNvSpPr>
            <a:spLocks noGrp="1"/>
          </p:cNvSpPr>
          <p:nvPr>
            <p:ph type="title"/>
          </p:nvPr>
        </p:nvSpPr>
        <p:spPr/>
        <p:txBody>
          <a:bodyPr/>
          <a:lstStyle/>
          <a:p>
            <a:r>
              <a:rPr lang="hu-HU" dirty="0" err="1" smtClean="0"/>
              <a:t>Matchmaking</a:t>
            </a:r>
            <a:r>
              <a:rPr lang="hu-HU" dirty="0" smtClean="0"/>
              <a:t> and </a:t>
            </a:r>
            <a:r>
              <a:rPr lang="hu-HU" dirty="0" err="1" smtClean="0"/>
              <a:t>Events</a:t>
            </a:r>
            <a:r>
              <a:rPr lang="hu-HU" dirty="0" smtClean="0"/>
              <a:t> I.</a:t>
            </a:r>
            <a:endParaRPr lang="en-US" dirty="0"/>
          </a:p>
        </p:txBody>
      </p:sp>
      <p:pic>
        <p:nvPicPr>
          <p:cNvPr id="5" name="Kép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6020" y="219540"/>
            <a:ext cx="1790476" cy="17904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Téglalap 6"/>
          <p:cNvSpPr/>
          <p:nvPr/>
        </p:nvSpPr>
        <p:spPr>
          <a:xfrm>
            <a:off x="370278" y="1354289"/>
            <a:ext cx="6966520" cy="1384995"/>
          </a:xfrm>
          <a:prstGeom prst="rect">
            <a:avLst/>
          </a:prstGeom>
        </p:spPr>
        <p:txBody>
          <a:bodyPr wrap="square">
            <a:spAutoFit/>
          </a:bodyPr>
          <a:lstStyle/>
          <a:p>
            <a:pPr algn="just">
              <a:lnSpc>
                <a:spcPct val="150000"/>
              </a:lnSpc>
            </a:pPr>
            <a:r>
              <a:rPr lang="hu-HU" sz="2400" b="1" dirty="0" smtClean="0">
                <a:solidFill>
                  <a:schemeClr val="accent1"/>
                </a:solidFill>
              </a:rPr>
              <a:t>Agenda</a:t>
            </a:r>
          </a:p>
          <a:p>
            <a:pPr algn="just">
              <a:lnSpc>
                <a:spcPct val="150000"/>
              </a:lnSpc>
            </a:pPr>
            <a:endParaRPr lang="hu-HU" sz="1600" dirty="0" smtClean="0"/>
          </a:p>
          <a:p>
            <a:pPr marL="285750" indent="-285750" algn="just">
              <a:lnSpc>
                <a:spcPct val="150000"/>
              </a:lnSpc>
              <a:buFont typeface="Arial" panose="020B0604020202020204" pitchFamily="34" charset="0"/>
              <a:buChar char="•"/>
            </a:pPr>
            <a:endParaRPr lang="hu-HU" sz="1600" dirty="0">
              <a:solidFill>
                <a:srgbClr val="214097"/>
              </a:solidFill>
            </a:endParaRPr>
          </a:p>
        </p:txBody>
      </p:sp>
      <p:pic>
        <p:nvPicPr>
          <p:cNvPr id="6" name="Kép 5"/>
          <p:cNvPicPr>
            <a:picLocks noChangeAspect="1"/>
          </p:cNvPicPr>
          <p:nvPr/>
        </p:nvPicPr>
        <p:blipFill>
          <a:blip r:embed="rId4"/>
          <a:stretch>
            <a:fillRect/>
          </a:stretch>
        </p:blipFill>
        <p:spPr>
          <a:xfrm>
            <a:off x="2060252" y="1772816"/>
            <a:ext cx="5176044" cy="4114805"/>
          </a:xfrm>
          <a:prstGeom prst="rect">
            <a:avLst/>
          </a:prstGeom>
        </p:spPr>
      </p:pic>
    </p:spTree>
    <p:extLst>
      <p:ext uri="{BB962C8B-B14F-4D97-AF65-F5344CB8AC3E}">
        <p14:creationId xmlns:p14="http://schemas.microsoft.com/office/powerpoint/2010/main" val="2119463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Kép 8"/>
          <p:cNvPicPr>
            <a:picLocks noChangeAspect="1"/>
          </p:cNvPicPr>
          <p:nvPr/>
        </p:nvPicPr>
        <p:blipFill>
          <a:blip r:embed="rId3"/>
          <a:stretch>
            <a:fillRect/>
          </a:stretch>
        </p:blipFill>
        <p:spPr>
          <a:xfrm>
            <a:off x="1658471" y="1844824"/>
            <a:ext cx="7010590" cy="4032448"/>
          </a:xfrm>
          <a:prstGeom prst="rect">
            <a:avLst/>
          </a:prstGeom>
        </p:spPr>
      </p:pic>
      <p:sp>
        <p:nvSpPr>
          <p:cNvPr id="2" name="Dia számának helye 1"/>
          <p:cNvSpPr>
            <a:spLocks noGrp="1"/>
          </p:cNvSpPr>
          <p:nvPr>
            <p:ph type="sldNum" sz="quarter" idx="12"/>
          </p:nvPr>
        </p:nvSpPr>
        <p:spPr/>
        <p:txBody>
          <a:bodyPr/>
          <a:lstStyle/>
          <a:p>
            <a:fld id="{4860309F-B662-4DA2-819A-3D6F262AD4E0}" type="slidenum">
              <a:rPr lang="en-GB" smtClean="0">
                <a:solidFill>
                  <a:prstClr val="white"/>
                </a:solidFill>
              </a:rPr>
              <a:pPr/>
              <a:t>13</a:t>
            </a:fld>
            <a:endParaRPr lang="en-GB" dirty="0">
              <a:solidFill>
                <a:prstClr val="white"/>
              </a:solidFill>
            </a:endParaRPr>
          </a:p>
        </p:txBody>
      </p:sp>
      <p:sp>
        <p:nvSpPr>
          <p:cNvPr id="3" name="Cím 2"/>
          <p:cNvSpPr>
            <a:spLocks noGrp="1"/>
          </p:cNvSpPr>
          <p:nvPr>
            <p:ph type="title"/>
          </p:nvPr>
        </p:nvSpPr>
        <p:spPr/>
        <p:txBody>
          <a:bodyPr/>
          <a:lstStyle/>
          <a:p>
            <a:r>
              <a:rPr lang="hu-HU" dirty="0" err="1" smtClean="0"/>
              <a:t>Matchmaking</a:t>
            </a:r>
            <a:r>
              <a:rPr lang="hu-HU" dirty="0" smtClean="0"/>
              <a:t> and </a:t>
            </a:r>
            <a:r>
              <a:rPr lang="hu-HU" dirty="0" err="1" smtClean="0"/>
              <a:t>Events</a:t>
            </a:r>
            <a:r>
              <a:rPr lang="hu-HU" dirty="0" smtClean="0"/>
              <a:t> I.</a:t>
            </a:r>
            <a:endParaRPr lang="en-US" dirty="0"/>
          </a:p>
        </p:txBody>
      </p:sp>
      <p:pic>
        <p:nvPicPr>
          <p:cNvPr id="5" name="Kép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6020" y="219540"/>
            <a:ext cx="1790476" cy="17904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Téglalap 6"/>
          <p:cNvSpPr/>
          <p:nvPr/>
        </p:nvSpPr>
        <p:spPr>
          <a:xfrm>
            <a:off x="370278" y="1354289"/>
            <a:ext cx="6966520" cy="785343"/>
          </a:xfrm>
          <a:prstGeom prst="rect">
            <a:avLst/>
          </a:prstGeom>
        </p:spPr>
        <p:txBody>
          <a:bodyPr wrap="square">
            <a:spAutoFit/>
          </a:bodyPr>
          <a:lstStyle/>
          <a:p>
            <a:pPr algn="just">
              <a:lnSpc>
                <a:spcPct val="150000"/>
              </a:lnSpc>
            </a:pPr>
            <a:endParaRPr lang="hu-HU" sz="1600" dirty="0" smtClean="0"/>
          </a:p>
          <a:p>
            <a:pPr marL="285750" indent="-285750" algn="just">
              <a:lnSpc>
                <a:spcPct val="150000"/>
              </a:lnSpc>
              <a:buFont typeface="Arial" panose="020B0604020202020204" pitchFamily="34" charset="0"/>
              <a:buChar char="•"/>
            </a:pPr>
            <a:endParaRPr lang="hu-HU" sz="1600" dirty="0">
              <a:solidFill>
                <a:srgbClr val="214097"/>
              </a:solidFill>
            </a:endParaRPr>
          </a:p>
        </p:txBody>
      </p:sp>
      <p:sp>
        <p:nvSpPr>
          <p:cNvPr id="10" name="Téglalap 9"/>
          <p:cNvSpPr/>
          <p:nvPr/>
        </p:nvSpPr>
        <p:spPr>
          <a:xfrm>
            <a:off x="370278" y="1354289"/>
            <a:ext cx="6966520" cy="1384995"/>
          </a:xfrm>
          <a:prstGeom prst="rect">
            <a:avLst/>
          </a:prstGeom>
        </p:spPr>
        <p:txBody>
          <a:bodyPr wrap="square">
            <a:spAutoFit/>
          </a:bodyPr>
          <a:lstStyle/>
          <a:p>
            <a:pPr algn="just">
              <a:lnSpc>
                <a:spcPct val="150000"/>
              </a:lnSpc>
            </a:pPr>
            <a:r>
              <a:rPr lang="hu-HU" sz="2400" b="1" dirty="0" smtClean="0">
                <a:solidFill>
                  <a:schemeClr val="accent1"/>
                </a:solidFill>
              </a:rPr>
              <a:t>Agenda</a:t>
            </a:r>
          </a:p>
          <a:p>
            <a:pPr algn="just">
              <a:lnSpc>
                <a:spcPct val="150000"/>
              </a:lnSpc>
            </a:pPr>
            <a:endParaRPr lang="hu-HU" sz="1600" dirty="0" smtClean="0"/>
          </a:p>
          <a:p>
            <a:pPr marL="285750" indent="-285750" algn="just">
              <a:lnSpc>
                <a:spcPct val="150000"/>
              </a:lnSpc>
              <a:buFont typeface="Arial" panose="020B0604020202020204" pitchFamily="34" charset="0"/>
              <a:buChar char="•"/>
            </a:pPr>
            <a:endParaRPr lang="hu-HU" sz="1600" dirty="0">
              <a:solidFill>
                <a:srgbClr val="214097"/>
              </a:solidFill>
            </a:endParaRPr>
          </a:p>
        </p:txBody>
      </p:sp>
    </p:spTree>
    <p:extLst>
      <p:ext uri="{BB962C8B-B14F-4D97-AF65-F5344CB8AC3E}">
        <p14:creationId xmlns:p14="http://schemas.microsoft.com/office/powerpoint/2010/main" val="1066467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nodePh="1">
                                  <p:stCondLst>
                                    <p:cond delay="0"/>
                                  </p:stCondLst>
                                  <p:endCondLst>
                                    <p:cond evt="begin" delay="0">
                                      <p:tn val="12"/>
                                    </p:cond>
                                  </p:end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p:cNvSpPr>
            <a:spLocks noGrp="1"/>
          </p:cNvSpPr>
          <p:nvPr>
            <p:ph type="sldNum" sz="quarter" idx="12"/>
          </p:nvPr>
        </p:nvSpPr>
        <p:spPr/>
        <p:txBody>
          <a:bodyPr/>
          <a:lstStyle/>
          <a:p>
            <a:fld id="{4860309F-B662-4DA2-819A-3D6F262AD4E0}" type="slidenum">
              <a:rPr lang="en-GB" smtClean="0">
                <a:solidFill>
                  <a:prstClr val="white"/>
                </a:solidFill>
              </a:rPr>
              <a:pPr/>
              <a:t>14</a:t>
            </a:fld>
            <a:endParaRPr lang="en-GB" dirty="0">
              <a:solidFill>
                <a:prstClr val="white"/>
              </a:solidFill>
            </a:endParaRPr>
          </a:p>
        </p:txBody>
      </p:sp>
      <p:sp>
        <p:nvSpPr>
          <p:cNvPr id="3" name="Cím 2"/>
          <p:cNvSpPr>
            <a:spLocks noGrp="1"/>
          </p:cNvSpPr>
          <p:nvPr>
            <p:ph type="title"/>
          </p:nvPr>
        </p:nvSpPr>
        <p:spPr/>
        <p:txBody>
          <a:bodyPr/>
          <a:lstStyle/>
          <a:p>
            <a:r>
              <a:rPr lang="hu-HU" dirty="0" err="1"/>
              <a:t>Matchmaking</a:t>
            </a:r>
            <a:r>
              <a:rPr lang="hu-HU" dirty="0"/>
              <a:t> and </a:t>
            </a:r>
            <a:r>
              <a:rPr lang="hu-HU" dirty="0" err="1" smtClean="0"/>
              <a:t>Events</a:t>
            </a:r>
            <a:r>
              <a:rPr lang="hu-HU" dirty="0" smtClean="0"/>
              <a:t> II.</a:t>
            </a:r>
            <a:endParaRPr lang="en-US" dirty="0"/>
          </a:p>
        </p:txBody>
      </p:sp>
      <p:sp>
        <p:nvSpPr>
          <p:cNvPr id="4" name="Tartalom helye 3"/>
          <p:cNvSpPr>
            <a:spLocks noGrp="1"/>
          </p:cNvSpPr>
          <p:nvPr>
            <p:ph sz="quarter" idx="13"/>
          </p:nvPr>
        </p:nvSpPr>
        <p:spPr>
          <a:xfrm>
            <a:off x="395536" y="1375674"/>
            <a:ext cx="8523711" cy="4357718"/>
          </a:xfrm>
        </p:spPr>
        <p:txBody>
          <a:bodyPr>
            <a:normAutofit/>
          </a:bodyPr>
          <a:lstStyle/>
          <a:p>
            <a:pPr marL="0" indent="0">
              <a:buNone/>
            </a:pPr>
            <a:r>
              <a:rPr lang="hu-HU" sz="2000" dirty="0">
                <a:solidFill>
                  <a:schemeClr val="accent1"/>
                </a:solidFill>
              </a:rPr>
              <a:t>4</a:t>
            </a:r>
            <a:r>
              <a:rPr lang="hu-HU" sz="2000" dirty="0" smtClean="0">
                <a:solidFill>
                  <a:schemeClr val="accent1"/>
                </a:solidFill>
              </a:rPr>
              <a:t>. </a:t>
            </a:r>
            <a:r>
              <a:rPr lang="de-DE" sz="2000" dirty="0" err="1" smtClean="0">
                <a:solidFill>
                  <a:schemeClr val="accent1"/>
                </a:solidFill>
              </a:rPr>
              <a:t>Matchmaking</a:t>
            </a:r>
            <a:r>
              <a:rPr lang="de-DE" sz="2000" dirty="0" smtClean="0">
                <a:solidFill>
                  <a:schemeClr val="accent1"/>
                </a:solidFill>
              </a:rPr>
              <a:t> </a:t>
            </a:r>
            <a:r>
              <a:rPr lang="de-DE" sz="2000" dirty="0">
                <a:solidFill>
                  <a:schemeClr val="accent1"/>
                </a:solidFill>
              </a:rPr>
              <a:t>&amp; </a:t>
            </a:r>
            <a:r>
              <a:rPr lang="hu-HU" sz="2000" dirty="0" err="1">
                <a:solidFill>
                  <a:schemeClr val="accent1"/>
                </a:solidFill>
              </a:rPr>
              <a:t>Venture</a:t>
            </a:r>
            <a:r>
              <a:rPr lang="hu-HU" sz="2000" dirty="0">
                <a:solidFill>
                  <a:schemeClr val="accent1"/>
                </a:solidFill>
              </a:rPr>
              <a:t> Capital </a:t>
            </a:r>
            <a:r>
              <a:rPr lang="de-DE" sz="2000" dirty="0" err="1">
                <a:solidFill>
                  <a:schemeClr val="accent1"/>
                </a:solidFill>
              </a:rPr>
              <a:t>Pitching</a:t>
            </a:r>
            <a:r>
              <a:rPr lang="de-DE" sz="2000" dirty="0">
                <a:solidFill>
                  <a:schemeClr val="accent1"/>
                </a:solidFill>
              </a:rPr>
              <a:t> Events</a:t>
            </a:r>
            <a:endParaRPr lang="hu-HU" sz="2000" dirty="0">
              <a:solidFill>
                <a:schemeClr val="accent1"/>
              </a:solidFill>
            </a:endParaRPr>
          </a:p>
          <a:p>
            <a:r>
              <a:rPr lang="hu-HU" sz="2000" b="0" dirty="0" err="1" smtClean="0"/>
              <a:t>For</a:t>
            </a:r>
            <a:r>
              <a:rPr lang="hu-HU" sz="2000" b="0" dirty="0" smtClean="0"/>
              <a:t> </a:t>
            </a:r>
            <a:r>
              <a:rPr lang="hu-HU" sz="2000" b="0" dirty="0"/>
              <a:t>p</a:t>
            </a:r>
            <a:r>
              <a:rPr lang="en-GB" sz="2000" b="0" dirty="0" err="1" smtClean="0"/>
              <a:t>articipants</a:t>
            </a:r>
            <a:r>
              <a:rPr lang="en-GB" sz="2000" b="0" dirty="0" smtClean="0"/>
              <a:t> looking </a:t>
            </a:r>
            <a:r>
              <a:rPr lang="en-GB" sz="2000" b="0" dirty="0"/>
              <a:t>for </a:t>
            </a:r>
            <a:r>
              <a:rPr lang="en-GB" sz="2000" b="0" dirty="0" smtClean="0"/>
              <a:t>partnering</a:t>
            </a:r>
            <a:r>
              <a:rPr lang="hu-HU" sz="2000" b="0" dirty="0" smtClean="0"/>
              <a:t> </a:t>
            </a:r>
            <a:r>
              <a:rPr lang="hu-HU" sz="2000" b="0" dirty="0"/>
              <a:t>and </a:t>
            </a:r>
            <a:r>
              <a:rPr lang="hu-HU" sz="2000" b="0" dirty="0" err="1"/>
              <a:t>investment</a:t>
            </a:r>
            <a:r>
              <a:rPr lang="en-GB" sz="2000" b="0" dirty="0"/>
              <a:t> </a:t>
            </a:r>
            <a:r>
              <a:rPr lang="en-GB" sz="2000" b="0" dirty="0" smtClean="0"/>
              <a:t>opportunities</a:t>
            </a:r>
            <a:endParaRPr lang="hu-HU" sz="2000" b="0" dirty="0" smtClean="0"/>
          </a:p>
          <a:p>
            <a:r>
              <a:rPr lang="hu-HU" sz="2000" b="0" dirty="0" smtClean="0"/>
              <a:t>C</a:t>
            </a:r>
            <a:r>
              <a:rPr lang="en-US" sz="2000" b="0" dirty="0" err="1" smtClean="0"/>
              <a:t>reat</a:t>
            </a:r>
            <a:r>
              <a:rPr lang="hu-HU" sz="2000" b="0" dirty="0" smtClean="0"/>
              <a:t>ing</a:t>
            </a:r>
            <a:r>
              <a:rPr lang="en-US" sz="2000" b="0" dirty="0" smtClean="0"/>
              <a:t> </a:t>
            </a:r>
            <a:r>
              <a:rPr lang="en-US" sz="2000" b="0" dirty="0"/>
              <a:t>opportunities </a:t>
            </a:r>
            <a:r>
              <a:rPr lang="hu-HU" sz="2000" b="0" dirty="0" err="1"/>
              <a:t>to</a:t>
            </a:r>
            <a:r>
              <a:rPr lang="hu-HU" sz="2000" b="0" dirty="0"/>
              <a:t> </a:t>
            </a:r>
            <a:r>
              <a:rPr lang="en-US" sz="2000" b="0" dirty="0"/>
              <a:t>introduce</a:t>
            </a:r>
            <a:r>
              <a:rPr lang="hu-HU" sz="2000" b="0" dirty="0"/>
              <a:t> </a:t>
            </a:r>
            <a:r>
              <a:rPr lang="en-US" sz="2000" b="0" dirty="0"/>
              <a:t>to early stage focused investors </a:t>
            </a:r>
            <a:r>
              <a:rPr lang="hu-HU" sz="2000" b="0" dirty="0" err="1"/>
              <a:t>during</a:t>
            </a:r>
            <a:r>
              <a:rPr lang="hu-HU" sz="2000" b="0" dirty="0"/>
              <a:t> a </a:t>
            </a:r>
            <a:r>
              <a:rPr lang="en-US" sz="2000" b="0" dirty="0"/>
              <a:t>pitch session</a:t>
            </a:r>
          </a:p>
          <a:p>
            <a:r>
              <a:rPr lang="hu-HU" sz="2000" b="0" dirty="0" smtClean="0"/>
              <a:t>C</a:t>
            </a:r>
            <a:r>
              <a:rPr lang="en-US" sz="2000" b="0" dirty="0" smtClean="0"/>
              <a:t>o-</a:t>
            </a:r>
            <a:r>
              <a:rPr lang="en-US" sz="2000" b="0" dirty="0" err="1" smtClean="0"/>
              <a:t>organiz</a:t>
            </a:r>
            <a:r>
              <a:rPr lang="hu-HU" sz="2000" b="0" dirty="0"/>
              <a:t>ing</a:t>
            </a:r>
            <a:r>
              <a:rPr lang="en-US" sz="2000" b="0" dirty="0"/>
              <a:t> with EEN Matchmaking events with partners, buyers, investors</a:t>
            </a:r>
            <a:r>
              <a:rPr lang="hu-HU" sz="2000" b="0" dirty="0"/>
              <a:t>, </a:t>
            </a:r>
            <a:r>
              <a:rPr lang="en-US" sz="2000" b="0" dirty="0"/>
              <a:t>state and local governments, angel networks, reputed investors, Fortune 500 </a:t>
            </a:r>
            <a:r>
              <a:rPr lang="en-US" sz="2000" b="0" dirty="0" smtClean="0"/>
              <a:t>companies</a:t>
            </a:r>
            <a:endParaRPr lang="hu-HU" sz="2000" b="0" dirty="0" smtClean="0"/>
          </a:p>
          <a:p>
            <a:endParaRPr lang="hu-HU" sz="2600" b="0" dirty="0" smtClean="0"/>
          </a:p>
          <a:p>
            <a:pPr marL="0" indent="0">
              <a:buNone/>
            </a:pPr>
            <a:endParaRPr lang="hu-HU" sz="2600" b="0" dirty="0" smtClean="0"/>
          </a:p>
          <a:p>
            <a:endParaRPr lang="en-US" b="0" i="1" dirty="0"/>
          </a:p>
        </p:txBody>
      </p:sp>
      <p:pic>
        <p:nvPicPr>
          <p:cNvPr id="7" name="Kép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6020" y="219540"/>
            <a:ext cx="1790476" cy="17904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516275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p:cNvSpPr>
            <a:spLocks noGrp="1"/>
          </p:cNvSpPr>
          <p:nvPr>
            <p:ph type="sldNum" sz="quarter" idx="12"/>
          </p:nvPr>
        </p:nvSpPr>
        <p:spPr/>
        <p:txBody>
          <a:bodyPr/>
          <a:lstStyle/>
          <a:p>
            <a:fld id="{4860309F-B662-4DA2-819A-3D6F262AD4E0}" type="slidenum">
              <a:rPr lang="en-GB" smtClean="0">
                <a:solidFill>
                  <a:prstClr val="white"/>
                </a:solidFill>
              </a:rPr>
              <a:pPr/>
              <a:t>15</a:t>
            </a:fld>
            <a:endParaRPr lang="en-GB" dirty="0">
              <a:solidFill>
                <a:prstClr val="white"/>
              </a:solidFill>
            </a:endParaRPr>
          </a:p>
        </p:txBody>
      </p:sp>
      <p:sp>
        <p:nvSpPr>
          <p:cNvPr id="3" name="Cím 2"/>
          <p:cNvSpPr>
            <a:spLocks noGrp="1"/>
          </p:cNvSpPr>
          <p:nvPr>
            <p:ph type="title"/>
          </p:nvPr>
        </p:nvSpPr>
        <p:spPr/>
        <p:txBody>
          <a:bodyPr/>
          <a:lstStyle/>
          <a:p>
            <a:r>
              <a:rPr lang="hu-HU" dirty="0" err="1"/>
              <a:t>Matchmaking</a:t>
            </a:r>
            <a:r>
              <a:rPr lang="hu-HU" dirty="0"/>
              <a:t> and </a:t>
            </a:r>
            <a:r>
              <a:rPr lang="hu-HU" dirty="0" err="1" smtClean="0"/>
              <a:t>Events</a:t>
            </a:r>
            <a:r>
              <a:rPr lang="hu-HU" dirty="0" smtClean="0"/>
              <a:t> III.</a:t>
            </a:r>
            <a:endParaRPr lang="en-US" dirty="0"/>
          </a:p>
        </p:txBody>
      </p:sp>
      <p:sp>
        <p:nvSpPr>
          <p:cNvPr id="4" name="Tartalom helye 3"/>
          <p:cNvSpPr>
            <a:spLocks noGrp="1"/>
          </p:cNvSpPr>
          <p:nvPr>
            <p:ph sz="quarter" idx="13"/>
          </p:nvPr>
        </p:nvSpPr>
        <p:spPr>
          <a:xfrm>
            <a:off x="357158" y="1357298"/>
            <a:ext cx="8663158" cy="4357718"/>
          </a:xfrm>
        </p:spPr>
        <p:txBody>
          <a:bodyPr>
            <a:normAutofit fontScale="77500" lnSpcReduction="20000"/>
          </a:bodyPr>
          <a:lstStyle/>
          <a:p>
            <a:pPr marL="0" indent="0">
              <a:buNone/>
            </a:pPr>
            <a:r>
              <a:rPr lang="hu-HU" sz="3200" dirty="0">
                <a:solidFill>
                  <a:schemeClr val="accent1"/>
                </a:solidFill>
              </a:rPr>
              <a:t>5</a:t>
            </a:r>
            <a:r>
              <a:rPr lang="hu-HU" sz="3200" dirty="0" smtClean="0">
                <a:solidFill>
                  <a:schemeClr val="accent1"/>
                </a:solidFill>
              </a:rPr>
              <a:t>. </a:t>
            </a:r>
            <a:r>
              <a:rPr lang="de-DE" sz="3200" dirty="0" err="1">
                <a:solidFill>
                  <a:schemeClr val="accent1"/>
                </a:solidFill>
              </a:rPr>
              <a:t>Entrepreneurial</a:t>
            </a:r>
            <a:r>
              <a:rPr lang="de-DE" sz="3200" dirty="0">
                <a:solidFill>
                  <a:schemeClr val="accent1"/>
                </a:solidFill>
              </a:rPr>
              <a:t> Skills Development </a:t>
            </a:r>
            <a:r>
              <a:rPr lang="de-DE" sz="3200" dirty="0" err="1">
                <a:solidFill>
                  <a:schemeClr val="accent1"/>
                </a:solidFill>
              </a:rPr>
              <a:t>Program</a:t>
            </a:r>
            <a:r>
              <a:rPr lang="de-DE" sz="3200" dirty="0">
                <a:solidFill>
                  <a:schemeClr val="accent1"/>
                </a:solidFill>
              </a:rPr>
              <a:t> </a:t>
            </a:r>
            <a:r>
              <a:rPr lang="hu-HU" sz="3200" dirty="0" smtClean="0">
                <a:solidFill>
                  <a:schemeClr val="accent1"/>
                </a:solidFill>
              </a:rPr>
              <a:t>(ESDP)</a:t>
            </a:r>
            <a:endParaRPr lang="de-DE" sz="3200" dirty="0">
              <a:solidFill>
                <a:schemeClr val="accent1"/>
              </a:solidFill>
            </a:endParaRPr>
          </a:p>
          <a:p>
            <a:pPr marL="0" indent="0">
              <a:buNone/>
            </a:pPr>
            <a:r>
              <a:rPr lang="hu-HU" dirty="0" smtClean="0">
                <a:solidFill>
                  <a:srgbClr val="FF0000"/>
                </a:solidFill>
              </a:rPr>
              <a:t>OPEN CALL: </a:t>
            </a:r>
            <a:r>
              <a:rPr lang="en-GB" b="0" dirty="0"/>
              <a:t>19-24 March, 2020 - Philadelphia, PA, </a:t>
            </a:r>
            <a:r>
              <a:rPr lang="en-GB" b="0" dirty="0" smtClean="0"/>
              <a:t>USA</a:t>
            </a:r>
            <a:endParaRPr lang="hu-HU" b="0" dirty="0" smtClean="0"/>
          </a:p>
          <a:p>
            <a:pPr marL="0" indent="0">
              <a:buNone/>
            </a:pPr>
            <a:r>
              <a:rPr lang="en-US" b="0" dirty="0"/>
              <a:t>Call closes: 31 January, </a:t>
            </a:r>
            <a:r>
              <a:rPr lang="en-US" b="0" dirty="0" smtClean="0"/>
              <a:t>2020</a:t>
            </a:r>
            <a:endParaRPr lang="hu-HU" b="0" dirty="0"/>
          </a:p>
          <a:p>
            <a:r>
              <a:rPr lang="hu-HU" b="0" dirty="0"/>
              <a:t>I</a:t>
            </a:r>
            <a:r>
              <a:rPr lang="en-US" b="0" dirty="0" smtClean="0"/>
              <a:t>n </a:t>
            </a:r>
            <a:r>
              <a:rPr lang="en-US" b="0" dirty="0"/>
              <a:t>conjunction with the American Chemical Society’s </a:t>
            </a:r>
            <a:r>
              <a:rPr lang="en-US" b="0" dirty="0" smtClean="0"/>
              <a:t>National </a:t>
            </a:r>
            <a:r>
              <a:rPr lang="en-US" b="0" dirty="0"/>
              <a:t>Spring </a:t>
            </a:r>
            <a:r>
              <a:rPr lang="en-US" b="0" dirty="0" smtClean="0"/>
              <a:t>Meeting</a:t>
            </a:r>
            <a:endParaRPr lang="hu-HU" b="0" dirty="0"/>
          </a:p>
          <a:p>
            <a:r>
              <a:rPr lang="hu-HU" b="0" dirty="0" err="1"/>
              <a:t>P</a:t>
            </a:r>
            <a:r>
              <a:rPr lang="en-US" b="0" dirty="0" err="1" smtClean="0"/>
              <a:t>rovid</a:t>
            </a:r>
            <a:r>
              <a:rPr lang="hu-HU" b="0" dirty="0" smtClean="0"/>
              <a:t>ing</a:t>
            </a:r>
            <a:r>
              <a:rPr lang="en-US" b="0" dirty="0" smtClean="0"/>
              <a:t> </a:t>
            </a:r>
            <a:r>
              <a:rPr lang="en-US" b="0" dirty="0"/>
              <a:t>a 3-day technical training and info session on crucial topics for entering the US </a:t>
            </a:r>
            <a:r>
              <a:rPr lang="en-US" b="0" dirty="0" smtClean="0"/>
              <a:t>market</a:t>
            </a:r>
            <a:endParaRPr lang="hu-HU" b="0" dirty="0" smtClean="0"/>
          </a:p>
          <a:p>
            <a:r>
              <a:rPr lang="hu-HU" sz="2500" b="0" dirty="0"/>
              <a:t>M</a:t>
            </a:r>
            <a:r>
              <a:rPr lang="en-US" sz="2500" b="0" dirty="0" err="1" smtClean="0"/>
              <a:t>atch</a:t>
            </a:r>
            <a:r>
              <a:rPr lang="hu-HU" sz="2500" b="0" dirty="0"/>
              <a:t>ing</a:t>
            </a:r>
            <a:r>
              <a:rPr lang="en-US" sz="2500" b="0" dirty="0"/>
              <a:t> to experts from science and business</a:t>
            </a:r>
            <a:endParaRPr lang="hu-HU" sz="2500" b="0" dirty="0"/>
          </a:p>
          <a:p>
            <a:r>
              <a:rPr lang="hu-HU" sz="2500" b="0" dirty="0"/>
              <a:t>N</a:t>
            </a:r>
            <a:r>
              <a:rPr lang="en-US" sz="2500" b="0" dirty="0" err="1" smtClean="0"/>
              <a:t>etwork</a:t>
            </a:r>
            <a:r>
              <a:rPr lang="en-US" sz="2500" b="0" dirty="0" smtClean="0"/>
              <a:t> </a:t>
            </a:r>
            <a:r>
              <a:rPr lang="en-US" sz="2500" b="0" dirty="0"/>
              <a:t>throughout the Program (</a:t>
            </a:r>
            <a:r>
              <a:rPr lang="en-US" sz="2500" b="0" dirty="0" smtClean="0"/>
              <a:t>catering</a:t>
            </a:r>
            <a:r>
              <a:rPr lang="hu-HU" sz="2500" b="0" dirty="0" smtClean="0"/>
              <a:t>)</a:t>
            </a:r>
          </a:p>
          <a:p>
            <a:r>
              <a:rPr lang="hu-HU" b="0" dirty="0" err="1"/>
              <a:t>R</a:t>
            </a:r>
            <a:r>
              <a:rPr lang="hu-HU" b="0" dirty="0" err="1" smtClean="0"/>
              <a:t>educed</a:t>
            </a:r>
            <a:r>
              <a:rPr lang="hu-HU" b="0" dirty="0" smtClean="0"/>
              <a:t> </a:t>
            </a:r>
            <a:r>
              <a:rPr lang="hu-HU" b="0" dirty="0" err="1" smtClean="0"/>
              <a:t>training</a:t>
            </a:r>
            <a:r>
              <a:rPr lang="hu-HU" b="0" dirty="0" smtClean="0"/>
              <a:t> </a:t>
            </a:r>
            <a:r>
              <a:rPr lang="hu-HU" b="0" dirty="0" err="1" smtClean="0"/>
              <a:t>fee</a:t>
            </a:r>
            <a:r>
              <a:rPr lang="hu-HU" b="0" dirty="0" smtClean="0"/>
              <a:t>: </a:t>
            </a:r>
            <a:r>
              <a:rPr lang="en-US" b="0" dirty="0" smtClean="0"/>
              <a:t>50€</a:t>
            </a:r>
            <a:endParaRPr lang="hu-HU" b="0" dirty="0">
              <a:hlinkClick r:id="rId3"/>
            </a:endParaRPr>
          </a:p>
        </p:txBody>
      </p:sp>
      <p:pic>
        <p:nvPicPr>
          <p:cNvPr id="6" name="Kép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6020" y="219540"/>
            <a:ext cx="1790476" cy="17904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Kép 4"/>
          <p:cNvPicPr>
            <a:picLocks noChangeAspect="1"/>
          </p:cNvPicPr>
          <p:nvPr/>
        </p:nvPicPr>
        <p:blipFill rotWithShape="1">
          <a:blip r:embed="rId5"/>
          <a:srcRect l="62600" t="58404" r="20863" b="23388"/>
          <a:stretch/>
        </p:blipFill>
        <p:spPr>
          <a:xfrm>
            <a:off x="5679273" y="3877637"/>
            <a:ext cx="3341043" cy="2068267"/>
          </a:xfrm>
          <a:prstGeom prst="rect">
            <a:avLst/>
          </a:prstGeom>
        </p:spPr>
      </p:pic>
    </p:spTree>
    <p:extLst>
      <p:ext uri="{BB962C8B-B14F-4D97-AF65-F5344CB8AC3E}">
        <p14:creationId xmlns:p14="http://schemas.microsoft.com/office/powerpoint/2010/main" val="179196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p:cNvSpPr>
            <a:spLocks noGrp="1"/>
          </p:cNvSpPr>
          <p:nvPr>
            <p:ph type="sldNum" sz="quarter" idx="12"/>
          </p:nvPr>
        </p:nvSpPr>
        <p:spPr/>
        <p:txBody>
          <a:bodyPr/>
          <a:lstStyle/>
          <a:p>
            <a:fld id="{4860309F-B662-4DA2-819A-3D6F262AD4E0}" type="slidenum">
              <a:rPr lang="en-GB" smtClean="0">
                <a:solidFill>
                  <a:prstClr val="white"/>
                </a:solidFill>
              </a:rPr>
              <a:pPr/>
              <a:t>16</a:t>
            </a:fld>
            <a:endParaRPr lang="en-GB" dirty="0">
              <a:solidFill>
                <a:prstClr val="white"/>
              </a:solidFill>
            </a:endParaRPr>
          </a:p>
        </p:txBody>
      </p:sp>
      <p:sp>
        <p:nvSpPr>
          <p:cNvPr id="3" name="Cím 2"/>
          <p:cNvSpPr>
            <a:spLocks noGrp="1"/>
          </p:cNvSpPr>
          <p:nvPr>
            <p:ph type="title"/>
          </p:nvPr>
        </p:nvSpPr>
        <p:spPr/>
        <p:txBody>
          <a:bodyPr/>
          <a:lstStyle/>
          <a:p>
            <a:r>
              <a:rPr lang="hu-HU" dirty="0" err="1"/>
              <a:t>Matchmaking</a:t>
            </a:r>
            <a:r>
              <a:rPr lang="hu-HU" dirty="0"/>
              <a:t> and </a:t>
            </a:r>
            <a:r>
              <a:rPr lang="hu-HU" dirty="0" err="1" smtClean="0"/>
              <a:t>Events</a:t>
            </a:r>
            <a:r>
              <a:rPr lang="hu-HU" dirty="0" smtClean="0"/>
              <a:t> III.</a:t>
            </a:r>
            <a:endParaRPr lang="en-US" dirty="0"/>
          </a:p>
        </p:txBody>
      </p:sp>
      <p:sp>
        <p:nvSpPr>
          <p:cNvPr id="4" name="Tartalom helye 3"/>
          <p:cNvSpPr>
            <a:spLocks noGrp="1"/>
          </p:cNvSpPr>
          <p:nvPr>
            <p:ph sz="quarter" idx="13"/>
          </p:nvPr>
        </p:nvSpPr>
        <p:spPr>
          <a:xfrm>
            <a:off x="357158" y="1357298"/>
            <a:ext cx="8663158" cy="4357718"/>
          </a:xfrm>
        </p:spPr>
        <p:txBody>
          <a:bodyPr>
            <a:normAutofit/>
          </a:bodyPr>
          <a:lstStyle/>
          <a:p>
            <a:pPr marL="0" indent="0">
              <a:buNone/>
            </a:pPr>
            <a:r>
              <a:rPr lang="hu-HU" sz="2600" dirty="0" smtClean="0">
                <a:solidFill>
                  <a:schemeClr val="accent1"/>
                </a:solidFill>
              </a:rPr>
              <a:t>Agenda</a:t>
            </a:r>
            <a:endParaRPr lang="hu-HU" b="0" dirty="0" smtClean="0"/>
          </a:p>
        </p:txBody>
      </p:sp>
      <p:pic>
        <p:nvPicPr>
          <p:cNvPr id="6" name="Kép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6020" y="219540"/>
            <a:ext cx="1790476" cy="17904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Kép 6"/>
          <p:cNvPicPr>
            <a:picLocks noChangeAspect="1"/>
          </p:cNvPicPr>
          <p:nvPr/>
        </p:nvPicPr>
        <p:blipFill>
          <a:blip r:embed="rId4"/>
          <a:stretch>
            <a:fillRect/>
          </a:stretch>
        </p:blipFill>
        <p:spPr>
          <a:xfrm>
            <a:off x="1835696" y="1818886"/>
            <a:ext cx="5055641" cy="3986378"/>
          </a:xfrm>
          <a:prstGeom prst="rect">
            <a:avLst/>
          </a:prstGeom>
        </p:spPr>
      </p:pic>
    </p:spTree>
    <p:extLst>
      <p:ext uri="{BB962C8B-B14F-4D97-AF65-F5344CB8AC3E}">
        <p14:creationId xmlns:p14="http://schemas.microsoft.com/office/powerpoint/2010/main" val="3870396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p:cNvSpPr>
            <a:spLocks noGrp="1"/>
          </p:cNvSpPr>
          <p:nvPr>
            <p:ph type="sldNum" sz="quarter" idx="12"/>
          </p:nvPr>
        </p:nvSpPr>
        <p:spPr/>
        <p:txBody>
          <a:bodyPr/>
          <a:lstStyle/>
          <a:p>
            <a:fld id="{4860309F-B662-4DA2-819A-3D6F262AD4E0}" type="slidenum">
              <a:rPr lang="en-GB" smtClean="0">
                <a:solidFill>
                  <a:prstClr val="white"/>
                </a:solidFill>
              </a:rPr>
              <a:pPr/>
              <a:t>17</a:t>
            </a:fld>
            <a:endParaRPr lang="en-GB" dirty="0">
              <a:solidFill>
                <a:prstClr val="white"/>
              </a:solidFill>
            </a:endParaRPr>
          </a:p>
        </p:txBody>
      </p:sp>
      <p:sp>
        <p:nvSpPr>
          <p:cNvPr id="3" name="Cím 2"/>
          <p:cNvSpPr>
            <a:spLocks noGrp="1"/>
          </p:cNvSpPr>
          <p:nvPr>
            <p:ph type="title"/>
          </p:nvPr>
        </p:nvSpPr>
        <p:spPr/>
        <p:txBody>
          <a:bodyPr/>
          <a:lstStyle/>
          <a:p>
            <a:r>
              <a:rPr lang="hu-HU" dirty="0" err="1"/>
              <a:t>Matchmaking</a:t>
            </a:r>
            <a:r>
              <a:rPr lang="hu-HU" dirty="0"/>
              <a:t> and </a:t>
            </a:r>
            <a:r>
              <a:rPr lang="hu-HU" dirty="0" err="1" smtClean="0"/>
              <a:t>Events</a:t>
            </a:r>
            <a:r>
              <a:rPr lang="hu-HU" dirty="0" smtClean="0"/>
              <a:t> III.</a:t>
            </a:r>
            <a:endParaRPr lang="en-US" dirty="0"/>
          </a:p>
        </p:txBody>
      </p:sp>
      <p:sp>
        <p:nvSpPr>
          <p:cNvPr id="4" name="Tartalom helye 3"/>
          <p:cNvSpPr>
            <a:spLocks noGrp="1"/>
          </p:cNvSpPr>
          <p:nvPr>
            <p:ph sz="quarter" idx="13"/>
          </p:nvPr>
        </p:nvSpPr>
        <p:spPr>
          <a:xfrm>
            <a:off x="357158" y="1357298"/>
            <a:ext cx="8663158" cy="4357718"/>
          </a:xfrm>
        </p:spPr>
        <p:txBody>
          <a:bodyPr>
            <a:normAutofit/>
          </a:bodyPr>
          <a:lstStyle/>
          <a:p>
            <a:pPr marL="0" indent="0">
              <a:buNone/>
            </a:pPr>
            <a:r>
              <a:rPr lang="hu-HU" sz="2600" dirty="0" smtClean="0">
                <a:solidFill>
                  <a:schemeClr val="accent1"/>
                </a:solidFill>
              </a:rPr>
              <a:t>Agenda</a:t>
            </a:r>
            <a:endParaRPr lang="hu-HU" b="0" dirty="0" smtClean="0"/>
          </a:p>
        </p:txBody>
      </p:sp>
      <p:pic>
        <p:nvPicPr>
          <p:cNvPr id="6" name="Kép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6020" y="219540"/>
            <a:ext cx="1790476" cy="17904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Kép 8"/>
          <p:cNvPicPr>
            <a:picLocks noChangeAspect="1"/>
          </p:cNvPicPr>
          <p:nvPr/>
        </p:nvPicPr>
        <p:blipFill>
          <a:blip r:embed="rId4"/>
          <a:stretch>
            <a:fillRect/>
          </a:stretch>
        </p:blipFill>
        <p:spPr>
          <a:xfrm>
            <a:off x="1354455" y="2224314"/>
            <a:ext cx="6668564" cy="2933675"/>
          </a:xfrm>
          <a:prstGeom prst="rect">
            <a:avLst/>
          </a:prstGeom>
        </p:spPr>
      </p:pic>
    </p:spTree>
    <p:extLst>
      <p:ext uri="{BB962C8B-B14F-4D97-AF65-F5344CB8AC3E}">
        <p14:creationId xmlns:p14="http://schemas.microsoft.com/office/powerpoint/2010/main" val="109391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Kép 6"/>
          <p:cNvPicPr>
            <a:picLocks noChangeAspect="1"/>
          </p:cNvPicPr>
          <p:nvPr/>
        </p:nvPicPr>
        <p:blipFill rotWithShape="1">
          <a:blip r:embed="rId3"/>
          <a:srcRect l="64818" t="59323" r="22596" b="23887"/>
          <a:stretch/>
        </p:blipFill>
        <p:spPr>
          <a:xfrm>
            <a:off x="6372200" y="4005064"/>
            <a:ext cx="2784309" cy="2088232"/>
          </a:xfrm>
          <a:prstGeom prst="rect">
            <a:avLst/>
          </a:prstGeom>
        </p:spPr>
      </p:pic>
      <p:sp>
        <p:nvSpPr>
          <p:cNvPr id="2" name="Dia számának helye 1"/>
          <p:cNvSpPr>
            <a:spLocks noGrp="1"/>
          </p:cNvSpPr>
          <p:nvPr>
            <p:ph type="sldNum" sz="quarter" idx="12"/>
          </p:nvPr>
        </p:nvSpPr>
        <p:spPr/>
        <p:txBody>
          <a:bodyPr/>
          <a:lstStyle/>
          <a:p>
            <a:fld id="{4860309F-B662-4DA2-819A-3D6F262AD4E0}" type="slidenum">
              <a:rPr lang="en-GB" smtClean="0">
                <a:solidFill>
                  <a:prstClr val="white"/>
                </a:solidFill>
              </a:rPr>
              <a:pPr/>
              <a:t>18</a:t>
            </a:fld>
            <a:endParaRPr lang="en-GB" dirty="0">
              <a:solidFill>
                <a:prstClr val="white"/>
              </a:solidFill>
            </a:endParaRPr>
          </a:p>
        </p:txBody>
      </p:sp>
      <p:sp>
        <p:nvSpPr>
          <p:cNvPr id="3" name="Cím 2"/>
          <p:cNvSpPr>
            <a:spLocks noGrp="1"/>
          </p:cNvSpPr>
          <p:nvPr>
            <p:ph type="title"/>
          </p:nvPr>
        </p:nvSpPr>
        <p:spPr/>
        <p:txBody>
          <a:bodyPr/>
          <a:lstStyle/>
          <a:p>
            <a:r>
              <a:rPr lang="hu-HU" dirty="0" err="1" smtClean="0"/>
              <a:t>Advice</a:t>
            </a:r>
            <a:r>
              <a:rPr lang="hu-HU" dirty="0" smtClean="0"/>
              <a:t> and </a:t>
            </a:r>
            <a:r>
              <a:rPr lang="hu-HU" dirty="0" err="1" smtClean="0"/>
              <a:t>Coaching</a:t>
            </a:r>
            <a:r>
              <a:rPr lang="hu-HU" dirty="0" smtClean="0"/>
              <a:t> I.</a:t>
            </a:r>
            <a:endParaRPr lang="en-US" dirty="0"/>
          </a:p>
        </p:txBody>
      </p:sp>
      <p:sp>
        <p:nvSpPr>
          <p:cNvPr id="4" name="Tartalom helye 3"/>
          <p:cNvSpPr>
            <a:spLocks noGrp="1"/>
          </p:cNvSpPr>
          <p:nvPr>
            <p:ph sz="quarter" idx="13"/>
          </p:nvPr>
        </p:nvSpPr>
        <p:spPr>
          <a:xfrm>
            <a:off x="357158" y="1201020"/>
            <a:ext cx="8429684" cy="4892276"/>
          </a:xfrm>
        </p:spPr>
        <p:txBody>
          <a:bodyPr>
            <a:normAutofit fontScale="70000" lnSpcReduction="20000"/>
          </a:bodyPr>
          <a:lstStyle/>
          <a:p>
            <a:pPr marL="342900" indent="-342900">
              <a:buAutoNum type="arabicPeriod"/>
            </a:pPr>
            <a:r>
              <a:rPr lang="hu-HU" sz="3200" dirty="0" smtClean="0"/>
              <a:t>R2C and B2B </a:t>
            </a:r>
            <a:r>
              <a:rPr lang="hu-HU" sz="3200" dirty="0" err="1" smtClean="0"/>
              <a:t>Bootcamps</a:t>
            </a:r>
            <a:endParaRPr lang="hu-HU" sz="3200" dirty="0" smtClean="0"/>
          </a:p>
          <a:p>
            <a:pPr marL="0" indent="0">
              <a:buNone/>
            </a:pPr>
            <a:endParaRPr lang="hu-HU" sz="2600" dirty="0" smtClean="0"/>
          </a:p>
          <a:p>
            <a:pPr marL="0" indent="0">
              <a:buNone/>
            </a:pPr>
            <a:r>
              <a:rPr lang="hu-HU" sz="2600" b="0" dirty="0" smtClean="0"/>
              <a:t>10 </a:t>
            </a:r>
            <a:r>
              <a:rPr lang="hu-HU" sz="2600" b="0" dirty="0" err="1" smtClean="0"/>
              <a:t>days</a:t>
            </a:r>
            <a:r>
              <a:rPr lang="hu-HU" sz="2600" b="0" dirty="0" smtClean="0"/>
              <a:t> f</a:t>
            </a:r>
            <a:r>
              <a:rPr lang="en-US" sz="2600" b="0" dirty="0" smtClean="0"/>
              <a:t>or startups</a:t>
            </a:r>
            <a:r>
              <a:rPr lang="hu-HU" sz="2600" b="0" dirty="0"/>
              <a:t>/</a:t>
            </a:r>
            <a:r>
              <a:rPr lang="en-US" sz="2600" b="0" dirty="0" smtClean="0"/>
              <a:t>researchers </a:t>
            </a:r>
            <a:r>
              <a:rPr lang="en-US" sz="2600" b="0" dirty="0"/>
              <a:t>interested in commercializing </a:t>
            </a:r>
            <a:r>
              <a:rPr lang="en-US" sz="2600" b="0" dirty="0" smtClean="0"/>
              <a:t>technologies</a:t>
            </a:r>
            <a:r>
              <a:rPr lang="hu-HU" sz="2600" b="0" dirty="0" smtClean="0"/>
              <a:t> </a:t>
            </a:r>
          </a:p>
          <a:p>
            <a:pPr marL="0" indent="0">
              <a:buNone/>
            </a:pPr>
            <a:r>
              <a:rPr lang="hu-HU" sz="2600" b="0" dirty="0" smtClean="0"/>
              <a:t>10 </a:t>
            </a:r>
            <a:r>
              <a:rPr lang="hu-HU" sz="2600" b="0" dirty="0" err="1" smtClean="0"/>
              <a:t>days</a:t>
            </a:r>
            <a:r>
              <a:rPr lang="hu-HU" sz="2600" b="0" dirty="0" smtClean="0"/>
              <a:t> </a:t>
            </a:r>
            <a:r>
              <a:rPr lang="hu-HU" sz="2600" b="0" dirty="0" err="1"/>
              <a:t>f</a:t>
            </a:r>
            <a:r>
              <a:rPr lang="hu-HU" sz="2600" b="0" dirty="0" err="1" smtClean="0"/>
              <a:t>or</a:t>
            </a:r>
            <a:r>
              <a:rPr lang="hu-HU" sz="2600" b="0" dirty="0" smtClean="0"/>
              <a:t> </a:t>
            </a:r>
            <a:r>
              <a:rPr lang="en-US" sz="2600" b="0" dirty="0" smtClean="0"/>
              <a:t>SME’s </a:t>
            </a:r>
            <a:r>
              <a:rPr lang="en-US" sz="2600" b="0" dirty="0"/>
              <a:t>interested in connecting to business opportunities </a:t>
            </a:r>
            <a:r>
              <a:rPr lang="en-US" sz="2600" b="0" dirty="0" smtClean="0"/>
              <a:t>in </a:t>
            </a:r>
            <a:r>
              <a:rPr lang="en-US" sz="2600" b="0" dirty="0"/>
              <a:t>the U</a:t>
            </a:r>
            <a:r>
              <a:rPr lang="hu-HU" sz="2600" b="0" dirty="0" smtClean="0"/>
              <a:t>S</a:t>
            </a:r>
          </a:p>
          <a:p>
            <a:pPr marL="0" indent="0">
              <a:buNone/>
            </a:pPr>
            <a:r>
              <a:rPr lang="en-US" sz="2600" dirty="0" smtClean="0"/>
              <a:t>Pre-Departure Training:</a:t>
            </a:r>
            <a:r>
              <a:rPr lang="hu-HU" sz="2600" dirty="0" smtClean="0"/>
              <a:t> </a:t>
            </a:r>
            <a:r>
              <a:rPr lang="hu-HU" sz="2600" b="0" dirty="0" err="1" smtClean="0"/>
              <a:t>For</a:t>
            </a:r>
            <a:r>
              <a:rPr lang="hu-HU" sz="2600" b="0" dirty="0" smtClean="0"/>
              <a:t> 2 </a:t>
            </a:r>
            <a:r>
              <a:rPr lang="hu-HU" sz="2600" b="0" dirty="0" err="1" smtClean="0"/>
              <a:t>days</a:t>
            </a:r>
            <a:r>
              <a:rPr lang="hu-HU" sz="2600" b="0" dirty="0" smtClean="0"/>
              <a:t> </a:t>
            </a:r>
            <a:r>
              <a:rPr lang="en-GB" sz="2600" b="0" dirty="0" err="1" smtClean="0"/>
              <a:t>prepar</a:t>
            </a:r>
            <a:r>
              <a:rPr lang="hu-HU" sz="2600" b="0" dirty="0" smtClean="0"/>
              <a:t>ing</a:t>
            </a:r>
            <a:r>
              <a:rPr lang="en-GB" sz="2600" b="0" dirty="0" smtClean="0"/>
              <a:t> participants in the Annual Boot</a:t>
            </a:r>
            <a:r>
              <a:rPr lang="hu-HU" sz="2600" b="0" dirty="0" smtClean="0"/>
              <a:t>c</a:t>
            </a:r>
            <a:r>
              <a:rPr lang="en-GB" sz="2600" b="0" dirty="0" smtClean="0"/>
              <a:t>amps</a:t>
            </a:r>
            <a:r>
              <a:rPr lang="hu-HU" sz="2600" b="0" dirty="0" smtClean="0"/>
              <a:t>, </a:t>
            </a:r>
            <a:r>
              <a:rPr lang="en-US" sz="2600" b="0" dirty="0" smtClean="0"/>
              <a:t>focus</a:t>
            </a:r>
            <a:r>
              <a:rPr lang="hu-HU" sz="2600" b="0" dirty="0" smtClean="0"/>
              <a:t>ing</a:t>
            </a:r>
            <a:r>
              <a:rPr lang="en-US" sz="2600" b="0" dirty="0" smtClean="0"/>
              <a:t> on</a:t>
            </a:r>
            <a:r>
              <a:rPr lang="hu-HU" sz="2600" b="0" dirty="0" smtClean="0"/>
              <a:t> </a:t>
            </a:r>
            <a:r>
              <a:rPr lang="en-US" sz="2600" b="0" dirty="0" smtClean="0"/>
              <a:t>critical success factors for cracking the US market.</a:t>
            </a:r>
            <a:r>
              <a:rPr lang="hu-HU" sz="2600" b="0" dirty="0" smtClean="0"/>
              <a:t> </a:t>
            </a:r>
          </a:p>
          <a:p>
            <a:pPr marL="0" indent="0">
              <a:buNone/>
            </a:pPr>
            <a:r>
              <a:rPr lang="en-US" sz="2600" dirty="0" smtClean="0"/>
              <a:t>Bootcamp</a:t>
            </a:r>
            <a:r>
              <a:rPr lang="hu-HU" sz="2600" dirty="0" smtClean="0"/>
              <a:t> </a:t>
            </a:r>
            <a:r>
              <a:rPr lang="hu-HU" sz="2600" dirty="0" err="1" smtClean="0"/>
              <a:t>Phase</a:t>
            </a:r>
            <a:r>
              <a:rPr lang="hu-HU" sz="2600" dirty="0" smtClean="0"/>
              <a:t> 1: </a:t>
            </a:r>
            <a:r>
              <a:rPr lang="hu-HU" sz="2600" b="0" dirty="0" err="1" smtClean="0"/>
              <a:t>For</a:t>
            </a:r>
            <a:r>
              <a:rPr lang="hu-HU" sz="2600" b="0" dirty="0" smtClean="0"/>
              <a:t> 6 </a:t>
            </a:r>
            <a:r>
              <a:rPr lang="hu-HU" sz="2600" b="0" dirty="0" err="1" smtClean="0"/>
              <a:t>days</a:t>
            </a:r>
            <a:r>
              <a:rPr lang="hu-HU" sz="2600" b="0" dirty="0" smtClean="0"/>
              <a:t> w</a:t>
            </a:r>
            <a:r>
              <a:rPr lang="en-US" sz="2600" b="0" dirty="0" err="1"/>
              <a:t>orking</a:t>
            </a:r>
            <a:r>
              <a:rPr lang="en-US" sz="2600" b="0" dirty="0"/>
              <a:t> </a:t>
            </a:r>
            <a:r>
              <a:rPr lang="hu-HU" sz="2600" b="0" dirty="0" err="1"/>
              <a:t>with</a:t>
            </a:r>
            <a:r>
              <a:rPr lang="hu-HU" sz="2600" b="0" dirty="0"/>
              <a:t> </a:t>
            </a:r>
            <a:r>
              <a:rPr lang="en-US" sz="2600" b="0" dirty="0"/>
              <a:t>entrepreneurs in similar industries, meeting </a:t>
            </a:r>
            <a:r>
              <a:rPr lang="en-US" sz="2600" b="0" dirty="0" smtClean="0"/>
              <a:t>industry relevant </a:t>
            </a:r>
            <a:r>
              <a:rPr lang="en-US" sz="2600" b="0" dirty="0"/>
              <a:t>stakeholders, receiving </a:t>
            </a:r>
            <a:endParaRPr lang="hu-HU" sz="2600" b="0" dirty="0" smtClean="0"/>
          </a:p>
          <a:p>
            <a:pPr marL="0" indent="0">
              <a:buNone/>
            </a:pPr>
            <a:r>
              <a:rPr lang="en-US" sz="2600" b="0" dirty="0" smtClean="0"/>
              <a:t>business development </a:t>
            </a:r>
            <a:r>
              <a:rPr lang="en-US" sz="2600" b="0" dirty="0"/>
              <a:t>training, </a:t>
            </a:r>
            <a:r>
              <a:rPr lang="hu-HU" sz="2600" b="0" dirty="0" smtClean="0"/>
              <a:t>etc.</a:t>
            </a:r>
          </a:p>
          <a:p>
            <a:pPr marL="0" indent="0">
              <a:buNone/>
            </a:pPr>
            <a:r>
              <a:rPr lang="en-US" sz="2600" dirty="0"/>
              <a:t>Bootcamp</a:t>
            </a:r>
            <a:r>
              <a:rPr lang="hu-HU" sz="2600" dirty="0"/>
              <a:t> </a:t>
            </a:r>
            <a:r>
              <a:rPr lang="hu-HU" sz="2600" dirty="0" err="1"/>
              <a:t>Phase</a:t>
            </a:r>
            <a:r>
              <a:rPr lang="hu-HU" sz="2600" dirty="0"/>
              <a:t> </a:t>
            </a:r>
            <a:r>
              <a:rPr lang="hu-HU" sz="2600" dirty="0" smtClean="0"/>
              <a:t>2:</a:t>
            </a:r>
            <a:r>
              <a:rPr lang="hu-HU" sz="2600" b="0" dirty="0"/>
              <a:t> </a:t>
            </a:r>
            <a:r>
              <a:rPr lang="en-US" sz="2600" b="0" dirty="0" smtClean="0"/>
              <a:t>3 </a:t>
            </a:r>
            <a:r>
              <a:rPr lang="en-US" sz="2600" b="0" dirty="0"/>
              <a:t>days of additional networking </a:t>
            </a:r>
            <a:endParaRPr lang="hu-HU" sz="2600" b="0" dirty="0" smtClean="0"/>
          </a:p>
          <a:p>
            <a:pPr marL="0" indent="0">
              <a:buNone/>
            </a:pPr>
            <a:r>
              <a:rPr lang="en-US" sz="2600" b="0" dirty="0" smtClean="0"/>
              <a:t>and </a:t>
            </a:r>
            <a:r>
              <a:rPr lang="en-US" sz="2600" b="0" dirty="0"/>
              <a:t>training</a:t>
            </a:r>
            <a:endParaRPr lang="hu-HU" sz="2600" b="0" dirty="0"/>
          </a:p>
          <a:p>
            <a:endParaRPr lang="hu-HU" sz="1600" dirty="0">
              <a:solidFill>
                <a:schemeClr val="tx1"/>
              </a:solidFill>
            </a:endParaRPr>
          </a:p>
          <a:p>
            <a:endParaRPr lang="hu-HU" sz="1600" b="0" dirty="0"/>
          </a:p>
          <a:p>
            <a:endParaRPr lang="en-US" sz="1800" dirty="0"/>
          </a:p>
        </p:txBody>
      </p:sp>
      <p:pic>
        <p:nvPicPr>
          <p:cNvPr id="5" name="Kép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6296" y="270372"/>
            <a:ext cx="1790476" cy="17904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165524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Kép 6"/>
          <p:cNvPicPr>
            <a:picLocks noChangeAspect="1"/>
          </p:cNvPicPr>
          <p:nvPr/>
        </p:nvPicPr>
        <p:blipFill rotWithShape="1">
          <a:blip r:embed="rId3"/>
          <a:srcRect l="64818" t="59323" r="22596" b="23887"/>
          <a:stretch/>
        </p:blipFill>
        <p:spPr>
          <a:xfrm>
            <a:off x="6372200" y="4005064"/>
            <a:ext cx="2784309" cy="2088232"/>
          </a:xfrm>
          <a:prstGeom prst="rect">
            <a:avLst/>
          </a:prstGeom>
        </p:spPr>
      </p:pic>
      <p:sp>
        <p:nvSpPr>
          <p:cNvPr id="2" name="Dia számának helye 1"/>
          <p:cNvSpPr>
            <a:spLocks noGrp="1"/>
          </p:cNvSpPr>
          <p:nvPr>
            <p:ph type="sldNum" sz="quarter" idx="12"/>
          </p:nvPr>
        </p:nvSpPr>
        <p:spPr/>
        <p:txBody>
          <a:bodyPr/>
          <a:lstStyle/>
          <a:p>
            <a:fld id="{4860309F-B662-4DA2-819A-3D6F262AD4E0}" type="slidenum">
              <a:rPr lang="en-GB" smtClean="0">
                <a:solidFill>
                  <a:prstClr val="white"/>
                </a:solidFill>
              </a:rPr>
              <a:pPr/>
              <a:t>19</a:t>
            </a:fld>
            <a:endParaRPr lang="en-GB" dirty="0">
              <a:solidFill>
                <a:prstClr val="white"/>
              </a:solidFill>
            </a:endParaRPr>
          </a:p>
        </p:txBody>
      </p:sp>
      <p:sp>
        <p:nvSpPr>
          <p:cNvPr id="3" name="Cím 2"/>
          <p:cNvSpPr>
            <a:spLocks noGrp="1"/>
          </p:cNvSpPr>
          <p:nvPr>
            <p:ph type="title"/>
          </p:nvPr>
        </p:nvSpPr>
        <p:spPr/>
        <p:txBody>
          <a:bodyPr/>
          <a:lstStyle/>
          <a:p>
            <a:r>
              <a:rPr lang="hu-HU" dirty="0" err="1" smtClean="0"/>
              <a:t>Advice</a:t>
            </a:r>
            <a:r>
              <a:rPr lang="hu-HU" dirty="0" smtClean="0"/>
              <a:t> and </a:t>
            </a:r>
            <a:r>
              <a:rPr lang="hu-HU" dirty="0" err="1" smtClean="0"/>
              <a:t>Coaching</a:t>
            </a:r>
            <a:r>
              <a:rPr lang="hu-HU" dirty="0" smtClean="0"/>
              <a:t> I.</a:t>
            </a:r>
            <a:endParaRPr lang="en-US" dirty="0"/>
          </a:p>
        </p:txBody>
      </p:sp>
      <p:sp>
        <p:nvSpPr>
          <p:cNvPr id="4" name="Tartalom helye 3"/>
          <p:cNvSpPr>
            <a:spLocks noGrp="1"/>
          </p:cNvSpPr>
          <p:nvPr>
            <p:ph sz="quarter" idx="13"/>
          </p:nvPr>
        </p:nvSpPr>
        <p:spPr>
          <a:xfrm>
            <a:off x="357158" y="1201020"/>
            <a:ext cx="8429684" cy="4892276"/>
          </a:xfrm>
        </p:spPr>
        <p:txBody>
          <a:bodyPr>
            <a:normAutofit/>
          </a:bodyPr>
          <a:lstStyle/>
          <a:p>
            <a:pPr marL="0" indent="0">
              <a:buNone/>
            </a:pPr>
            <a:r>
              <a:rPr lang="hu-HU" dirty="0" smtClean="0"/>
              <a:t>2. </a:t>
            </a:r>
            <a:r>
              <a:rPr lang="hu-HU" dirty="0" err="1" smtClean="0"/>
              <a:t>Sector-Specific</a:t>
            </a:r>
            <a:r>
              <a:rPr lang="hu-HU" dirty="0" smtClean="0"/>
              <a:t> Business Boot </a:t>
            </a:r>
            <a:r>
              <a:rPr lang="hu-HU" dirty="0" err="1" smtClean="0"/>
              <a:t>Camps</a:t>
            </a:r>
            <a:endParaRPr lang="hu-HU" dirty="0" smtClean="0"/>
          </a:p>
          <a:p>
            <a:r>
              <a:rPr lang="hu-HU" sz="1800" b="0" dirty="0"/>
              <a:t>7</a:t>
            </a:r>
            <a:r>
              <a:rPr lang="en-US" sz="1800" b="0" dirty="0" smtClean="0"/>
              <a:t> </a:t>
            </a:r>
            <a:r>
              <a:rPr lang="en-US" sz="1800" b="0" dirty="0"/>
              <a:t>one-week Boot Camps </a:t>
            </a:r>
            <a:r>
              <a:rPr lang="en-US" sz="1800" b="0" dirty="0" smtClean="0"/>
              <a:t>in </a:t>
            </a:r>
            <a:r>
              <a:rPr lang="en-US" sz="1800" b="0" dirty="0"/>
              <a:t>the USA landing</a:t>
            </a:r>
            <a:r>
              <a:rPr lang="hu-HU" sz="1800" b="0" dirty="0"/>
              <a:t> </a:t>
            </a:r>
            <a:r>
              <a:rPr lang="en-US" sz="1800" b="0" dirty="0"/>
              <a:t>hubs </a:t>
            </a:r>
            <a:r>
              <a:rPr lang="hu-HU" sz="1800" b="0" dirty="0" smtClean="0"/>
              <a:t>an 2 more </a:t>
            </a:r>
            <a:r>
              <a:rPr lang="hu-HU" sz="1800" b="0" dirty="0" err="1" smtClean="0"/>
              <a:t>locations</a:t>
            </a:r>
            <a:endParaRPr lang="hu-HU" sz="1800" b="0" dirty="0" smtClean="0"/>
          </a:p>
          <a:p>
            <a:r>
              <a:rPr lang="hu-HU" sz="1800" b="0" dirty="0" err="1"/>
              <a:t>P</a:t>
            </a:r>
            <a:r>
              <a:rPr lang="en-US" sz="1800" b="0" dirty="0" err="1" smtClean="0"/>
              <a:t>rovid</a:t>
            </a:r>
            <a:r>
              <a:rPr lang="hu-HU" sz="1800" b="0" dirty="0" smtClean="0"/>
              <a:t>ing</a:t>
            </a:r>
            <a:r>
              <a:rPr lang="en-US" sz="1800" b="0" dirty="0" smtClean="0"/>
              <a:t> </a:t>
            </a:r>
            <a:r>
              <a:rPr lang="en-US" sz="1800" b="0" dirty="0"/>
              <a:t>Europeans access to local, industry-relevant customer and investment leads </a:t>
            </a:r>
            <a:r>
              <a:rPr lang="en-US" sz="1800" b="0" dirty="0" smtClean="0"/>
              <a:t>advice </a:t>
            </a:r>
            <a:r>
              <a:rPr lang="en-US" sz="1800" b="0" dirty="0"/>
              <a:t>towards </a:t>
            </a:r>
            <a:r>
              <a:rPr lang="en-US" sz="1800" b="0" dirty="0" smtClean="0"/>
              <a:t>financially </a:t>
            </a:r>
            <a:r>
              <a:rPr lang="en-US" sz="1800" b="0" dirty="0"/>
              <a:t>efficient </a:t>
            </a:r>
            <a:r>
              <a:rPr lang="en-US" sz="1800" b="0" dirty="0" smtClean="0"/>
              <a:t>paths,</a:t>
            </a:r>
            <a:r>
              <a:rPr lang="hu-HU" sz="1800" b="0" dirty="0" smtClean="0"/>
              <a:t> </a:t>
            </a:r>
            <a:r>
              <a:rPr lang="en-US" sz="1800" b="0" dirty="0"/>
              <a:t>lower business development costs and uncertainties in entering the US </a:t>
            </a:r>
            <a:r>
              <a:rPr lang="en-US" sz="1800" b="0" dirty="0" smtClean="0"/>
              <a:t>market</a:t>
            </a:r>
            <a:endParaRPr lang="hu-HU" sz="1800" b="0" dirty="0" smtClean="0"/>
          </a:p>
          <a:p>
            <a:r>
              <a:rPr lang="hu-HU" sz="1800" b="0" dirty="0"/>
              <a:t>T</a:t>
            </a:r>
            <a:r>
              <a:rPr lang="en-US" sz="1800" b="0" dirty="0" err="1" smtClean="0"/>
              <a:t>arget</a:t>
            </a:r>
            <a:r>
              <a:rPr lang="hu-HU" sz="1800" b="0" dirty="0" smtClean="0"/>
              <a:t>ing</a:t>
            </a:r>
            <a:r>
              <a:rPr lang="en-US" sz="1800" b="0" dirty="0" smtClean="0"/>
              <a:t> </a:t>
            </a:r>
            <a:r>
              <a:rPr lang="en-US" sz="1800" b="0" dirty="0"/>
              <a:t>Europeans who </a:t>
            </a:r>
            <a:r>
              <a:rPr lang="en-US" sz="1800" b="0" dirty="0" smtClean="0"/>
              <a:t>own</a:t>
            </a:r>
            <a:r>
              <a:rPr lang="hu-HU" sz="1800" b="0" dirty="0" smtClean="0"/>
              <a:t> </a:t>
            </a:r>
            <a:r>
              <a:rPr lang="en-US" sz="1800" b="0" dirty="0" smtClean="0"/>
              <a:t>post-revenue </a:t>
            </a:r>
            <a:r>
              <a:rPr lang="en-US" sz="1800" b="0" dirty="0"/>
              <a:t>technology start-ups and </a:t>
            </a:r>
            <a:r>
              <a:rPr lang="en-US" sz="1800" b="0" dirty="0" smtClean="0"/>
              <a:t>SMEs </a:t>
            </a:r>
            <a:endParaRPr lang="hu-HU" sz="1800" b="0" dirty="0" smtClean="0"/>
          </a:p>
          <a:p>
            <a:r>
              <a:rPr lang="hu-HU" sz="1800" b="0" dirty="0"/>
              <a:t>H</a:t>
            </a:r>
            <a:r>
              <a:rPr lang="en-US" sz="1800" b="0" dirty="0" err="1" smtClean="0"/>
              <a:t>ost</a:t>
            </a:r>
            <a:r>
              <a:rPr lang="hu-HU" sz="1800" b="0" dirty="0" smtClean="0"/>
              <a:t>ing</a:t>
            </a:r>
            <a:r>
              <a:rPr lang="en-US" sz="1800" b="0" dirty="0" smtClean="0"/>
              <a:t> </a:t>
            </a:r>
            <a:r>
              <a:rPr lang="en-US" sz="1800" b="0" dirty="0"/>
              <a:t>at least 7 participants per Bootcamp</a:t>
            </a:r>
          </a:p>
          <a:p>
            <a:pPr marL="0" indent="0">
              <a:buNone/>
            </a:pPr>
            <a:endParaRPr lang="hu-HU" sz="1600" dirty="0">
              <a:solidFill>
                <a:schemeClr val="tx1"/>
              </a:solidFill>
            </a:endParaRPr>
          </a:p>
          <a:p>
            <a:endParaRPr lang="hu-HU" sz="1600" b="0" dirty="0"/>
          </a:p>
          <a:p>
            <a:endParaRPr lang="en-US" sz="1800" dirty="0"/>
          </a:p>
        </p:txBody>
      </p:sp>
      <p:pic>
        <p:nvPicPr>
          <p:cNvPr id="5" name="Kép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6296" y="270372"/>
            <a:ext cx="1790476" cy="17904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505095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p:cNvSpPr>
            <a:spLocks noGrp="1"/>
          </p:cNvSpPr>
          <p:nvPr>
            <p:ph type="sldNum" sz="quarter" idx="12"/>
          </p:nvPr>
        </p:nvSpPr>
        <p:spPr/>
        <p:txBody>
          <a:bodyPr/>
          <a:lstStyle/>
          <a:p>
            <a:fld id="{4860309F-B662-4DA2-819A-3D6F262AD4E0}" type="slidenum">
              <a:rPr lang="en-GB" smtClean="0">
                <a:solidFill>
                  <a:prstClr val="white"/>
                </a:solidFill>
              </a:rPr>
              <a:pPr/>
              <a:t>2</a:t>
            </a:fld>
            <a:endParaRPr lang="en-GB" dirty="0">
              <a:solidFill>
                <a:prstClr val="white"/>
              </a:solidFill>
            </a:endParaRPr>
          </a:p>
        </p:txBody>
      </p:sp>
      <p:sp>
        <p:nvSpPr>
          <p:cNvPr id="3" name="Cím 2"/>
          <p:cNvSpPr>
            <a:spLocks noGrp="1"/>
          </p:cNvSpPr>
          <p:nvPr>
            <p:ph type="title"/>
          </p:nvPr>
        </p:nvSpPr>
        <p:spPr/>
        <p:txBody>
          <a:bodyPr/>
          <a:lstStyle/>
          <a:p>
            <a:r>
              <a:rPr lang="pt-PT" dirty="0">
                <a:solidFill>
                  <a:prstClr val="white"/>
                </a:solidFill>
              </a:rPr>
              <a:t>ENRICH </a:t>
            </a:r>
            <a:r>
              <a:rPr lang="pt-PT" dirty="0" smtClean="0">
                <a:solidFill>
                  <a:prstClr val="white"/>
                </a:solidFill>
              </a:rPr>
              <a:t>Service</a:t>
            </a:r>
            <a:r>
              <a:rPr lang="hu-HU" dirty="0" smtClean="0">
                <a:solidFill>
                  <a:prstClr val="white"/>
                </a:solidFill>
              </a:rPr>
              <a:t>s</a:t>
            </a:r>
            <a:endParaRPr lang="en-US" dirty="0"/>
          </a:p>
        </p:txBody>
      </p:sp>
      <p:sp>
        <p:nvSpPr>
          <p:cNvPr id="4" name="Tartalom helye 3"/>
          <p:cNvSpPr>
            <a:spLocks noGrp="1"/>
          </p:cNvSpPr>
          <p:nvPr>
            <p:ph sz="quarter" idx="13"/>
          </p:nvPr>
        </p:nvSpPr>
        <p:spPr>
          <a:xfrm>
            <a:off x="357158" y="1357298"/>
            <a:ext cx="8607330" cy="4357718"/>
          </a:xfrm>
        </p:spPr>
        <p:txBody>
          <a:bodyPr>
            <a:normAutofit fontScale="85000" lnSpcReduction="10000"/>
          </a:bodyPr>
          <a:lstStyle/>
          <a:p>
            <a:pPr marL="0" indent="0">
              <a:buNone/>
            </a:pPr>
            <a:r>
              <a:rPr lang="en-US" dirty="0" smtClean="0"/>
              <a:t>WHAT </a:t>
            </a:r>
            <a:r>
              <a:rPr lang="en-US" dirty="0"/>
              <a:t>IS THE ADDED VALUE OF ENRICH TO MY ORGANISATION?</a:t>
            </a:r>
            <a:endParaRPr lang="en-US" b="0" dirty="0"/>
          </a:p>
          <a:p>
            <a:pPr fontAlgn="base"/>
            <a:r>
              <a:rPr lang="en-US" b="0" dirty="0"/>
              <a:t>Tailor-made services with an in-depth knowledge of the US research, innovation and business </a:t>
            </a:r>
            <a:r>
              <a:rPr lang="en-US" b="0" dirty="0" smtClean="0"/>
              <a:t>ecosystem</a:t>
            </a:r>
            <a:endParaRPr lang="en-US" b="0" dirty="0"/>
          </a:p>
          <a:p>
            <a:pPr fontAlgn="base"/>
            <a:r>
              <a:rPr lang="en-US" b="0" dirty="0"/>
              <a:t>Effective support to achieve a dynamic presence in the US</a:t>
            </a:r>
          </a:p>
          <a:p>
            <a:pPr fontAlgn="base"/>
            <a:r>
              <a:rPr lang="en-US" b="0" dirty="0"/>
              <a:t>Contacts and collaborative opportunities with key </a:t>
            </a:r>
            <a:r>
              <a:rPr lang="en-US" b="0" dirty="0" err="1"/>
              <a:t>organisations</a:t>
            </a:r>
            <a:r>
              <a:rPr lang="en-US" b="0" dirty="0"/>
              <a:t> in the US</a:t>
            </a:r>
          </a:p>
          <a:p>
            <a:pPr fontAlgn="base"/>
            <a:r>
              <a:rPr lang="en-US" b="0" dirty="0"/>
              <a:t>Improved understanding and more efficient use of existing infrastructure and technological resources in the US</a:t>
            </a:r>
          </a:p>
          <a:p>
            <a:pPr fontAlgn="base"/>
            <a:r>
              <a:rPr lang="en-US" b="0" dirty="0"/>
              <a:t>Active exploitation of funding and business opportunities in the US</a:t>
            </a:r>
          </a:p>
          <a:p>
            <a:endParaRPr lang="en-US" dirty="0"/>
          </a:p>
        </p:txBody>
      </p:sp>
    </p:spTree>
    <p:extLst>
      <p:ext uri="{BB962C8B-B14F-4D97-AF65-F5344CB8AC3E}">
        <p14:creationId xmlns:p14="http://schemas.microsoft.com/office/powerpoint/2010/main" val="33468053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p:cNvSpPr>
            <a:spLocks noGrp="1"/>
          </p:cNvSpPr>
          <p:nvPr>
            <p:ph type="sldNum" sz="quarter" idx="12"/>
          </p:nvPr>
        </p:nvSpPr>
        <p:spPr/>
        <p:txBody>
          <a:bodyPr/>
          <a:lstStyle/>
          <a:p>
            <a:fld id="{4860309F-B662-4DA2-819A-3D6F262AD4E0}" type="slidenum">
              <a:rPr lang="en-GB" smtClean="0">
                <a:solidFill>
                  <a:prstClr val="white"/>
                </a:solidFill>
              </a:rPr>
              <a:pPr/>
              <a:t>20</a:t>
            </a:fld>
            <a:endParaRPr lang="en-GB" dirty="0">
              <a:solidFill>
                <a:prstClr val="white"/>
              </a:solidFill>
            </a:endParaRPr>
          </a:p>
        </p:txBody>
      </p:sp>
      <p:sp>
        <p:nvSpPr>
          <p:cNvPr id="3" name="Cím 2"/>
          <p:cNvSpPr>
            <a:spLocks noGrp="1"/>
          </p:cNvSpPr>
          <p:nvPr>
            <p:ph type="title"/>
          </p:nvPr>
        </p:nvSpPr>
        <p:spPr/>
        <p:txBody>
          <a:bodyPr/>
          <a:lstStyle/>
          <a:p>
            <a:r>
              <a:rPr lang="hu-HU" dirty="0" err="1"/>
              <a:t>Advice</a:t>
            </a:r>
            <a:r>
              <a:rPr lang="hu-HU" dirty="0"/>
              <a:t> and </a:t>
            </a:r>
            <a:r>
              <a:rPr lang="hu-HU" dirty="0" err="1" smtClean="0"/>
              <a:t>Coaching</a:t>
            </a:r>
            <a:r>
              <a:rPr lang="hu-HU" dirty="0" smtClean="0"/>
              <a:t> II. </a:t>
            </a:r>
            <a:endParaRPr lang="en-US" dirty="0"/>
          </a:p>
        </p:txBody>
      </p:sp>
      <p:sp>
        <p:nvSpPr>
          <p:cNvPr id="4" name="Tartalom helye 3"/>
          <p:cNvSpPr>
            <a:spLocks noGrp="1"/>
          </p:cNvSpPr>
          <p:nvPr>
            <p:ph sz="quarter" idx="13"/>
          </p:nvPr>
        </p:nvSpPr>
        <p:spPr>
          <a:xfrm>
            <a:off x="357158" y="1357298"/>
            <a:ext cx="8429684" cy="4663990"/>
          </a:xfrm>
        </p:spPr>
        <p:txBody>
          <a:bodyPr>
            <a:normAutofit/>
          </a:bodyPr>
          <a:lstStyle/>
          <a:p>
            <a:pPr marL="0" indent="0">
              <a:buNone/>
            </a:pPr>
            <a:r>
              <a:rPr lang="hu-HU" sz="1800" dirty="0">
                <a:solidFill>
                  <a:schemeClr val="accent1"/>
                </a:solidFill>
              </a:rPr>
              <a:t>3</a:t>
            </a:r>
            <a:r>
              <a:rPr lang="hu-HU" sz="1800" dirty="0" smtClean="0">
                <a:solidFill>
                  <a:schemeClr val="accent1"/>
                </a:solidFill>
              </a:rPr>
              <a:t>. </a:t>
            </a:r>
            <a:r>
              <a:rPr lang="de-DE" sz="1800" dirty="0" smtClean="0">
                <a:solidFill>
                  <a:schemeClr val="accent1"/>
                </a:solidFill>
              </a:rPr>
              <a:t>Business </a:t>
            </a:r>
            <a:r>
              <a:rPr lang="de-DE" sz="1800" dirty="0" err="1">
                <a:solidFill>
                  <a:schemeClr val="accent1"/>
                </a:solidFill>
              </a:rPr>
              <a:t>Acceleration</a:t>
            </a:r>
            <a:r>
              <a:rPr lang="de-DE" sz="1800" dirty="0">
                <a:solidFill>
                  <a:schemeClr val="accent1"/>
                </a:solidFill>
              </a:rPr>
              <a:t> </a:t>
            </a:r>
            <a:r>
              <a:rPr lang="de-DE" sz="1800" dirty="0" smtClean="0">
                <a:solidFill>
                  <a:schemeClr val="accent1"/>
                </a:solidFill>
              </a:rPr>
              <a:t>Programme</a:t>
            </a:r>
            <a:endParaRPr lang="hu-HU" sz="1800" dirty="0" smtClean="0">
              <a:solidFill>
                <a:schemeClr val="accent1"/>
              </a:solidFill>
            </a:endParaRPr>
          </a:p>
          <a:p>
            <a:r>
              <a:rPr lang="en-US" sz="1600" b="0" dirty="0" smtClean="0"/>
              <a:t>Help</a:t>
            </a:r>
            <a:r>
              <a:rPr lang="hu-HU" sz="1600" b="0" dirty="0" smtClean="0"/>
              <a:t>ing </a:t>
            </a:r>
            <a:r>
              <a:rPr lang="hu-HU" sz="1600" b="0" dirty="0" err="1" smtClean="0"/>
              <a:t>to</a:t>
            </a:r>
            <a:r>
              <a:rPr lang="en-US" sz="1600" b="0" dirty="0" smtClean="0"/>
              <a:t> </a:t>
            </a:r>
            <a:r>
              <a:rPr lang="en-US" sz="1600" b="0" dirty="0"/>
              <a:t>prepare </a:t>
            </a:r>
            <a:r>
              <a:rPr lang="en-US" sz="1600" b="0" dirty="0" smtClean="0"/>
              <a:t>market </a:t>
            </a:r>
            <a:r>
              <a:rPr lang="en-US" sz="1600" b="0" dirty="0"/>
              <a:t>entry/development </a:t>
            </a:r>
            <a:r>
              <a:rPr lang="en-US" sz="1600" b="0" dirty="0" smtClean="0"/>
              <a:t>plan</a:t>
            </a:r>
            <a:r>
              <a:rPr lang="hu-HU" sz="1600" b="0" dirty="0" smtClean="0"/>
              <a:t>,</a:t>
            </a:r>
            <a:r>
              <a:rPr lang="en-US" sz="1600" b="0" dirty="0" smtClean="0"/>
              <a:t> connect </a:t>
            </a:r>
            <a:r>
              <a:rPr lang="en-US" sz="1600" b="0" dirty="0"/>
              <a:t>with the </a:t>
            </a:r>
            <a:r>
              <a:rPr lang="hu-HU" sz="1600" b="0" dirty="0" smtClean="0"/>
              <a:t/>
            </a:r>
            <a:br>
              <a:rPr lang="hu-HU" sz="1600" b="0" dirty="0" smtClean="0"/>
            </a:br>
            <a:r>
              <a:rPr lang="en-US" sz="1600" b="0" dirty="0" smtClean="0"/>
              <a:t>#</a:t>
            </a:r>
            <a:r>
              <a:rPr lang="en-US" sz="1600" b="0" dirty="0"/>
              <a:t>1 Business / Corporate Development “all-tech” </a:t>
            </a:r>
            <a:r>
              <a:rPr lang="en-US" sz="1600" b="0" dirty="0" smtClean="0"/>
              <a:t>ecosystem, </a:t>
            </a:r>
            <a:r>
              <a:rPr lang="en-US" sz="1600" b="0" dirty="0"/>
              <a:t>and to identify </a:t>
            </a:r>
            <a:r>
              <a:rPr lang="hu-HU" sz="1600" b="0" dirty="0" smtClean="0"/>
              <a:t/>
            </a:r>
            <a:br>
              <a:rPr lang="hu-HU" sz="1600" b="0" dirty="0" smtClean="0"/>
            </a:br>
            <a:r>
              <a:rPr lang="en-US" sz="1600" b="0" dirty="0" smtClean="0"/>
              <a:t>ideal </a:t>
            </a:r>
            <a:r>
              <a:rPr lang="en-US" sz="1600" b="0" dirty="0"/>
              <a:t>investors, partners and customers to </a:t>
            </a:r>
            <a:r>
              <a:rPr lang="en-US" sz="1600" b="0" dirty="0" smtClean="0"/>
              <a:t>build </a:t>
            </a:r>
            <a:r>
              <a:rPr lang="en-US" sz="1600" b="0" dirty="0"/>
              <a:t>US activity </a:t>
            </a:r>
            <a:r>
              <a:rPr lang="en-US" sz="1600" b="0" dirty="0" smtClean="0"/>
              <a:t>upon/with</a:t>
            </a:r>
            <a:r>
              <a:rPr lang="hu-HU" sz="1600" b="0" dirty="0"/>
              <a:t> </a:t>
            </a:r>
            <a:r>
              <a:rPr lang="hu-HU" sz="1600" b="0" dirty="0" smtClean="0"/>
              <a:t/>
            </a:r>
            <a:br>
              <a:rPr lang="hu-HU" sz="1600" b="0" dirty="0" smtClean="0"/>
            </a:br>
            <a:r>
              <a:rPr lang="en-US" sz="1600" b="0" dirty="0" smtClean="0"/>
              <a:t>3 </a:t>
            </a:r>
            <a:r>
              <a:rPr lang="en-US" sz="1600" b="0" dirty="0"/>
              <a:t>months of tailored and interactive curriculum and program (services)</a:t>
            </a:r>
          </a:p>
          <a:p>
            <a:r>
              <a:rPr lang="en-US" sz="1600" b="0" dirty="0"/>
              <a:t>Live feedbacks from mentors/advisors and potential </a:t>
            </a:r>
            <a:r>
              <a:rPr lang="en-US" sz="1600" b="0" dirty="0" smtClean="0"/>
              <a:t>investors</a:t>
            </a:r>
            <a:endParaRPr lang="en-US" sz="1600" b="0" dirty="0"/>
          </a:p>
          <a:p>
            <a:r>
              <a:rPr lang="en-US" sz="1600" b="0" dirty="0"/>
              <a:t>Support to find seed funding opportunities in the USA </a:t>
            </a:r>
            <a:endParaRPr lang="hu-HU" sz="1600" b="0" dirty="0" smtClean="0"/>
          </a:p>
          <a:p>
            <a:r>
              <a:rPr lang="en-US" sz="1600" b="0" dirty="0" smtClean="0"/>
              <a:t>Introduction </a:t>
            </a:r>
            <a:r>
              <a:rPr lang="en-US" sz="1600" b="0" dirty="0"/>
              <a:t>to potential technological and financial </a:t>
            </a:r>
            <a:r>
              <a:rPr lang="en-US" sz="1600" b="0" dirty="0" smtClean="0"/>
              <a:t>partners</a:t>
            </a:r>
            <a:endParaRPr lang="en-US" sz="1600" b="0" dirty="0"/>
          </a:p>
          <a:p>
            <a:r>
              <a:rPr lang="en-US" sz="1600" b="0" dirty="0"/>
              <a:t>Participation in a one-week trip in San Francisco to confirm </a:t>
            </a:r>
            <a:r>
              <a:rPr lang="hu-HU" sz="1600" b="0" dirty="0" smtClean="0"/>
              <a:t/>
            </a:r>
            <a:br>
              <a:rPr lang="hu-HU" sz="1600" b="0" dirty="0" smtClean="0"/>
            </a:br>
            <a:r>
              <a:rPr lang="en-US" sz="1600" b="0" dirty="0" smtClean="0"/>
              <a:t>introductions and interviews</a:t>
            </a:r>
            <a:endParaRPr lang="hu-HU" sz="1600" b="0" dirty="0"/>
          </a:p>
        </p:txBody>
      </p:sp>
      <p:pic>
        <p:nvPicPr>
          <p:cNvPr id="6" name="Kép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6296" y="270372"/>
            <a:ext cx="1790476" cy="17904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Kép 4"/>
          <p:cNvPicPr>
            <a:picLocks noChangeAspect="1"/>
          </p:cNvPicPr>
          <p:nvPr/>
        </p:nvPicPr>
        <p:blipFill rotWithShape="1">
          <a:blip r:embed="rId4"/>
          <a:srcRect l="65225" t="54202" r="20863" b="22601"/>
          <a:stretch/>
        </p:blipFill>
        <p:spPr>
          <a:xfrm>
            <a:off x="6372200" y="3429000"/>
            <a:ext cx="2534607" cy="2376264"/>
          </a:xfrm>
          <a:prstGeom prst="rect">
            <a:avLst/>
          </a:prstGeom>
        </p:spPr>
      </p:pic>
    </p:spTree>
    <p:extLst>
      <p:ext uri="{BB962C8B-B14F-4D97-AF65-F5344CB8AC3E}">
        <p14:creationId xmlns:p14="http://schemas.microsoft.com/office/powerpoint/2010/main" val="3048727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p:cNvSpPr>
            <a:spLocks noGrp="1"/>
          </p:cNvSpPr>
          <p:nvPr>
            <p:ph type="sldNum" sz="quarter" idx="12"/>
          </p:nvPr>
        </p:nvSpPr>
        <p:spPr/>
        <p:txBody>
          <a:bodyPr/>
          <a:lstStyle/>
          <a:p>
            <a:fld id="{4860309F-B662-4DA2-819A-3D6F262AD4E0}" type="slidenum">
              <a:rPr lang="en-GB" smtClean="0">
                <a:solidFill>
                  <a:prstClr val="white"/>
                </a:solidFill>
              </a:rPr>
              <a:pPr/>
              <a:t>21</a:t>
            </a:fld>
            <a:endParaRPr lang="en-GB" dirty="0">
              <a:solidFill>
                <a:prstClr val="white"/>
              </a:solidFill>
            </a:endParaRPr>
          </a:p>
        </p:txBody>
      </p:sp>
      <p:sp>
        <p:nvSpPr>
          <p:cNvPr id="3" name="Cím 2"/>
          <p:cNvSpPr>
            <a:spLocks noGrp="1"/>
          </p:cNvSpPr>
          <p:nvPr>
            <p:ph type="title"/>
          </p:nvPr>
        </p:nvSpPr>
        <p:spPr/>
        <p:txBody>
          <a:bodyPr/>
          <a:lstStyle/>
          <a:p>
            <a:r>
              <a:rPr lang="hu-HU" dirty="0" err="1" smtClean="0"/>
              <a:t>Opportunities</a:t>
            </a:r>
            <a:r>
              <a:rPr lang="hu-HU" dirty="0" smtClean="0"/>
              <a:t> - Open </a:t>
            </a:r>
            <a:r>
              <a:rPr lang="hu-HU" dirty="0" err="1" smtClean="0"/>
              <a:t>calls</a:t>
            </a:r>
            <a:r>
              <a:rPr lang="hu-HU" dirty="0" smtClean="0"/>
              <a:t>!!!</a:t>
            </a:r>
            <a:endParaRPr lang="en-US" dirty="0"/>
          </a:p>
        </p:txBody>
      </p:sp>
      <p:sp>
        <p:nvSpPr>
          <p:cNvPr id="4" name="Tartalom helye 3"/>
          <p:cNvSpPr>
            <a:spLocks noGrp="1"/>
          </p:cNvSpPr>
          <p:nvPr>
            <p:ph sz="quarter" idx="13"/>
          </p:nvPr>
        </p:nvSpPr>
        <p:spPr>
          <a:xfrm>
            <a:off x="357158" y="1357298"/>
            <a:ext cx="8429684" cy="4663990"/>
          </a:xfrm>
        </p:spPr>
        <p:txBody>
          <a:bodyPr>
            <a:normAutofit/>
          </a:bodyPr>
          <a:lstStyle/>
          <a:p>
            <a:pPr marL="0" indent="0">
              <a:buNone/>
            </a:pPr>
            <a:r>
              <a:rPr lang="en-US" sz="1800" dirty="0" smtClean="0"/>
              <a:t>ENRICH </a:t>
            </a:r>
            <a:r>
              <a:rPr lang="en-US" sz="1800" dirty="0"/>
              <a:t>in the USA Smart City-Focused </a:t>
            </a:r>
            <a:r>
              <a:rPr lang="en-US" sz="1800" dirty="0" smtClean="0"/>
              <a:t>Tour</a:t>
            </a:r>
            <a:r>
              <a:rPr lang="hu-HU" sz="1800" dirty="0" smtClean="0"/>
              <a:t> -</a:t>
            </a:r>
            <a:r>
              <a:rPr lang="en-US" sz="1800" dirty="0"/>
              <a:t> </a:t>
            </a:r>
            <a:r>
              <a:rPr lang="en-GB" sz="1800" b="0" dirty="0"/>
              <a:t>November 11– 15, </a:t>
            </a:r>
            <a:r>
              <a:rPr lang="en-GB" sz="1800" b="0" dirty="0" smtClean="0"/>
              <a:t>2019</a:t>
            </a:r>
            <a:endParaRPr lang="hu-HU" sz="1800" b="0" dirty="0"/>
          </a:p>
          <a:p>
            <a:pPr marL="0" indent="0">
              <a:buNone/>
            </a:pPr>
            <a:r>
              <a:rPr lang="en-US" sz="1800" dirty="0"/>
              <a:t>Entrepreneurial Skills Development Program (ESDP) - </a:t>
            </a:r>
            <a:r>
              <a:rPr lang="en-US" sz="1800" b="0" dirty="0"/>
              <a:t>March 2020 </a:t>
            </a:r>
            <a:endParaRPr lang="hu-HU" sz="1800" b="0" dirty="0"/>
          </a:p>
          <a:p>
            <a:pPr marL="0" indent="0">
              <a:buNone/>
            </a:pPr>
            <a:r>
              <a:rPr lang="en-US" sz="1800" dirty="0"/>
              <a:t>Hot Desks available at ENRICH in the USA East Coast </a:t>
            </a:r>
            <a:r>
              <a:rPr lang="en-US" sz="1800" dirty="0" smtClean="0"/>
              <a:t>Centre</a:t>
            </a:r>
            <a:r>
              <a:rPr lang="hu-HU" sz="1800" dirty="0" smtClean="0"/>
              <a:t> </a:t>
            </a:r>
            <a:r>
              <a:rPr lang="hu-HU" sz="1800" b="0" dirty="0" smtClean="0"/>
              <a:t>- </a:t>
            </a:r>
            <a:r>
              <a:rPr lang="hu-HU" sz="1800" b="0" dirty="0" err="1" smtClean="0"/>
              <a:t>Ongoing</a:t>
            </a:r>
            <a:endParaRPr lang="hu-HU" sz="1800" b="0" dirty="0"/>
          </a:p>
          <a:p>
            <a:pPr marL="0" indent="0">
              <a:buNone/>
            </a:pPr>
            <a:r>
              <a:rPr lang="en-US" sz="1800" dirty="0"/>
              <a:t>Hot Desks available at ENRICH in the USA West Coast Centre </a:t>
            </a:r>
            <a:r>
              <a:rPr lang="hu-HU" sz="1800" dirty="0" smtClean="0"/>
              <a:t>- </a:t>
            </a:r>
            <a:r>
              <a:rPr lang="hu-HU" sz="1800" b="0" dirty="0" err="1" smtClean="0"/>
              <a:t>Ongoing</a:t>
            </a:r>
            <a:endParaRPr lang="hu-HU" sz="1600" b="0" dirty="0" smtClean="0"/>
          </a:p>
          <a:p>
            <a:pPr marL="0" indent="0">
              <a:buNone/>
            </a:pPr>
            <a:r>
              <a:rPr lang="en-US" sz="2000" dirty="0">
                <a:hlinkClick r:id="rId3"/>
              </a:rPr>
              <a:t>https://usa.enrichcentres.eu/opportunities</a:t>
            </a:r>
            <a:endParaRPr lang="hu-HU" sz="2000" b="0" dirty="0"/>
          </a:p>
        </p:txBody>
      </p:sp>
      <p:pic>
        <p:nvPicPr>
          <p:cNvPr id="7" name="Kép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1720" y="4221088"/>
            <a:ext cx="5187443" cy="1700959"/>
          </a:xfrm>
          <a:prstGeom prst="rect">
            <a:avLst/>
          </a:prstGeom>
        </p:spPr>
      </p:pic>
    </p:spTree>
    <p:extLst>
      <p:ext uri="{BB962C8B-B14F-4D97-AF65-F5344CB8AC3E}">
        <p14:creationId xmlns:p14="http://schemas.microsoft.com/office/powerpoint/2010/main" val="31403998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306459" y="532436"/>
            <a:ext cx="5586810" cy="474562"/>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altLang="en-US" sz="2400" dirty="0">
              <a:solidFill>
                <a:schemeClr val="tx1">
                  <a:lumMod val="50000"/>
                  <a:lumOff val="50000"/>
                </a:schemeClr>
              </a:solidFill>
              <a:latin typeface="Arial" pitchFamily="34" charset="0"/>
              <a:ea typeface="Helvetica" charset="0"/>
              <a:cs typeface="Arial" pitchFamily="34" charset="0"/>
            </a:endParaRPr>
          </a:p>
        </p:txBody>
      </p:sp>
      <p:sp>
        <p:nvSpPr>
          <p:cNvPr id="7" name="Slide Number Placeholder 6"/>
          <p:cNvSpPr>
            <a:spLocks noGrp="1"/>
          </p:cNvSpPr>
          <p:nvPr>
            <p:ph type="sldNum" sz="quarter" idx="12"/>
          </p:nvPr>
        </p:nvSpPr>
        <p:spPr/>
        <p:txBody>
          <a:bodyPr/>
          <a:lstStyle/>
          <a:p>
            <a:pPr algn="r"/>
            <a:r>
              <a:rPr lang="en-US" sz="1200" dirty="0">
                <a:solidFill>
                  <a:schemeClr val="bg1"/>
                </a:solidFill>
                <a:latin typeface="Arial" pitchFamily="34" charset="0"/>
                <a:ea typeface="Helvetica" charset="0"/>
                <a:cs typeface="Arial" pitchFamily="34" charset="0"/>
              </a:rPr>
              <a:t>16</a:t>
            </a:r>
          </a:p>
          <a:p>
            <a:pPr algn="r"/>
            <a:endParaRPr lang="en-US" sz="1200" dirty="0">
              <a:solidFill>
                <a:schemeClr val="bg1"/>
              </a:solidFill>
              <a:latin typeface="Arial" pitchFamily="34" charset="0"/>
              <a:ea typeface="Helvetica" charset="0"/>
              <a:cs typeface="Arial" pitchFamily="34" charset="0"/>
            </a:endParaRPr>
          </a:p>
        </p:txBody>
      </p:sp>
      <p:sp>
        <p:nvSpPr>
          <p:cNvPr id="10" name="Title 9"/>
          <p:cNvSpPr>
            <a:spLocks noGrp="1"/>
          </p:cNvSpPr>
          <p:nvPr>
            <p:ph type="title"/>
          </p:nvPr>
        </p:nvSpPr>
        <p:spPr/>
        <p:txBody>
          <a:bodyPr/>
          <a:lstStyle/>
          <a:p>
            <a:r>
              <a:rPr lang="en-GB" dirty="0">
                <a:latin typeface="Arial" pitchFamily="34" charset="0"/>
                <a:cs typeface="Arial" pitchFamily="34" charset="0"/>
              </a:rPr>
              <a:t>Various ways to stay informed</a:t>
            </a:r>
          </a:p>
        </p:txBody>
      </p:sp>
      <p:sp>
        <p:nvSpPr>
          <p:cNvPr id="6" name="Content Placeholder 5"/>
          <p:cNvSpPr>
            <a:spLocks noGrp="1"/>
          </p:cNvSpPr>
          <p:nvPr>
            <p:ph sz="quarter" idx="13"/>
          </p:nvPr>
        </p:nvSpPr>
        <p:spPr>
          <a:xfrm>
            <a:off x="714316" y="3935947"/>
            <a:ext cx="8429684" cy="1291812"/>
          </a:xfrm>
          <a:prstGeom prst="rect">
            <a:avLst/>
          </a:prstGeom>
        </p:spPr>
        <p:txBody>
          <a:bodyPr>
            <a:noAutofit/>
          </a:bodyPr>
          <a:lstStyle/>
          <a:p>
            <a:pPr marL="0" indent="0" algn="ctr">
              <a:buNone/>
            </a:pPr>
            <a:endParaRPr lang="hu-HU" sz="1400" dirty="0">
              <a:solidFill>
                <a:srgbClr val="204496"/>
              </a:solidFill>
              <a:latin typeface="Arial" pitchFamily="34" charset="0"/>
              <a:cs typeface="Arial" pitchFamily="34" charset="0"/>
            </a:endParaRPr>
          </a:p>
          <a:p>
            <a:pPr marL="0" indent="0" algn="ctr">
              <a:buNone/>
            </a:pPr>
            <a:r>
              <a:rPr lang="en-GB" sz="1400" dirty="0">
                <a:solidFill>
                  <a:prstClr val="white">
                    <a:lumMod val="50000"/>
                  </a:prstClr>
                </a:solidFill>
                <a:latin typeface="Helvetica" charset="0"/>
                <a:ea typeface="Helvetica" charset="0"/>
                <a:cs typeface="Helvetica" charset="0"/>
              </a:rPr>
              <a:t>General Enquiries:</a:t>
            </a:r>
            <a:r>
              <a:rPr lang="hu-HU" sz="1400" dirty="0">
                <a:solidFill>
                  <a:prstClr val="white">
                    <a:lumMod val="50000"/>
                  </a:prstClr>
                </a:solidFill>
                <a:latin typeface="Helvetica" charset="0"/>
                <a:ea typeface="Helvetica" charset="0"/>
                <a:cs typeface="Helvetica" charset="0"/>
              </a:rPr>
              <a:t> </a:t>
            </a:r>
          </a:p>
          <a:p>
            <a:pPr marL="0" indent="0" algn="ctr">
              <a:buNone/>
            </a:pPr>
            <a:r>
              <a:rPr lang="hu-HU" sz="1400" dirty="0" err="1">
                <a:solidFill>
                  <a:prstClr val="white">
                    <a:lumMod val="50000"/>
                  </a:prstClr>
                </a:solidFill>
                <a:latin typeface="Helvetica" charset="0"/>
                <a:ea typeface="Helvetica" charset="0"/>
                <a:cs typeface="Helvetica" charset="0"/>
                <a:hlinkClick r:id="rId3"/>
              </a:rPr>
              <a:t>usa</a:t>
            </a:r>
            <a:r>
              <a:rPr lang="hu-HU" sz="1400" dirty="0">
                <a:solidFill>
                  <a:prstClr val="white">
                    <a:lumMod val="50000"/>
                  </a:prstClr>
                </a:solidFill>
                <a:latin typeface="Helvetica" charset="0"/>
                <a:ea typeface="Helvetica" charset="0"/>
                <a:cs typeface="Helvetica" charset="0"/>
                <a:hlinkClick r:id="rId3"/>
              </a:rPr>
              <a:t>@</a:t>
            </a:r>
            <a:r>
              <a:rPr lang="hu-HU" sz="1400" dirty="0" err="1">
                <a:solidFill>
                  <a:prstClr val="white">
                    <a:lumMod val="50000"/>
                  </a:prstClr>
                </a:solidFill>
                <a:latin typeface="Helvetica" charset="0"/>
                <a:ea typeface="Helvetica" charset="0"/>
                <a:cs typeface="Helvetica" charset="0"/>
                <a:hlinkClick r:id="rId3"/>
              </a:rPr>
              <a:t>enrichcentres.eu</a:t>
            </a:r>
            <a:r>
              <a:rPr lang="hu-HU" sz="1400" dirty="0">
                <a:solidFill>
                  <a:prstClr val="white">
                    <a:lumMod val="50000"/>
                  </a:prstClr>
                </a:solidFill>
                <a:latin typeface="Helvetica" charset="0"/>
                <a:ea typeface="Helvetica" charset="0"/>
                <a:cs typeface="Helvetica" charset="0"/>
              </a:rPr>
              <a:t> | </a:t>
            </a:r>
            <a:r>
              <a:rPr lang="en-GB" sz="1400" dirty="0">
                <a:solidFill>
                  <a:prstClr val="white">
                    <a:lumMod val="50000"/>
                  </a:prstClr>
                </a:solidFill>
                <a:latin typeface="Helvetica" charset="0"/>
                <a:ea typeface="Helvetica" charset="0"/>
                <a:cs typeface="Helvetica" charset="0"/>
                <a:hlinkClick r:id="rId4"/>
              </a:rPr>
              <a:t>www.</a:t>
            </a:r>
            <a:r>
              <a:rPr lang="hu-HU" sz="1400" dirty="0" err="1">
                <a:solidFill>
                  <a:prstClr val="white">
                    <a:lumMod val="50000"/>
                  </a:prstClr>
                </a:solidFill>
                <a:latin typeface="Helvetica" charset="0"/>
                <a:ea typeface="Helvetica" charset="0"/>
                <a:cs typeface="Helvetica" charset="0"/>
                <a:hlinkClick r:id="rId4"/>
              </a:rPr>
              <a:t>usa</a:t>
            </a:r>
            <a:r>
              <a:rPr lang="hu-HU" sz="1400" dirty="0">
                <a:solidFill>
                  <a:prstClr val="white">
                    <a:lumMod val="50000"/>
                  </a:prstClr>
                </a:solidFill>
                <a:latin typeface="Helvetica" charset="0"/>
                <a:ea typeface="Helvetica" charset="0"/>
                <a:cs typeface="Helvetica" charset="0"/>
                <a:hlinkClick r:id="rId4"/>
              </a:rPr>
              <a:t>.</a:t>
            </a:r>
            <a:r>
              <a:rPr lang="en-GB" sz="1400" dirty="0">
                <a:solidFill>
                  <a:prstClr val="white">
                    <a:lumMod val="50000"/>
                  </a:prstClr>
                </a:solidFill>
                <a:latin typeface="Helvetica" charset="0"/>
                <a:ea typeface="Helvetica" charset="0"/>
                <a:cs typeface="Helvetica" charset="0"/>
                <a:hlinkClick r:id="rId4"/>
              </a:rPr>
              <a:t>enrich</a:t>
            </a:r>
            <a:r>
              <a:rPr lang="hu-HU" sz="1400" dirty="0" err="1">
                <a:solidFill>
                  <a:prstClr val="white">
                    <a:lumMod val="50000"/>
                  </a:prstClr>
                </a:solidFill>
                <a:latin typeface="Helvetica" charset="0"/>
                <a:ea typeface="Helvetica" charset="0"/>
                <a:cs typeface="Helvetica" charset="0"/>
                <a:hlinkClick r:id="rId4"/>
              </a:rPr>
              <a:t>centres</a:t>
            </a:r>
            <a:r>
              <a:rPr lang="en-GB" sz="1400" dirty="0">
                <a:solidFill>
                  <a:prstClr val="white">
                    <a:lumMod val="50000"/>
                  </a:prstClr>
                </a:solidFill>
                <a:latin typeface="Helvetica" charset="0"/>
                <a:ea typeface="Helvetica" charset="0"/>
                <a:cs typeface="Helvetica" charset="0"/>
                <a:hlinkClick r:id="rId4"/>
              </a:rPr>
              <a:t>.</a:t>
            </a:r>
            <a:r>
              <a:rPr lang="en-GB" sz="1400" dirty="0" err="1">
                <a:solidFill>
                  <a:prstClr val="white">
                    <a:lumMod val="50000"/>
                  </a:prstClr>
                </a:solidFill>
                <a:latin typeface="Helvetica" charset="0"/>
                <a:ea typeface="Helvetica" charset="0"/>
                <a:cs typeface="Helvetica" charset="0"/>
                <a:hlinkClick r:id="rId4"/>
              </a:rPr>
              <a:t>eu</a:t>
            </a:r>
            <a:endParaRPr lang="de-DE" sz="1400" dirty="0">
              <a:solidFill>
                <a:prstClr val="white">
                  <a:lumMod val="50000"/>
                </a:prstClr>
              </a:solidFill>
              <a:latin typeface="Helvetica" charset="0"/>
              <a:ea typeface="Helvetica" charset="0"/>
              <a:cs typeface="Helvetica" charset="0"/>
            </a:endParaRPr>
          </a:p>
        </p:txBody>
      </p:sp>
      <p:pic>
        <p:nvPicPr>
          <p:cNvPr id="13" name="Kép 12"/>
          <p:cNvPicPr>
            <a:picLocks noChangeAspect="1"/>
          </p:cNvPicPr>
          <p:nvPr/>
        </p:nvPicPr>
        <p:blipFill rotWithShape="1">
          <a:blip r:embed="rId5"/>
          <a:srcRect l="36212" t="64766" r="14579" b="25391"/>
          <a:stretch/>
        </p:blipFill>
        <p:spPr>
          <a:xfrm>
            <a:off x="-36512" y="5013177"/>
            <a:ext cx="9289032" cy="1044730"/>
          </a:xfrm>
          <a:prstGeom prst="rect">
            <a:avLst/>
          </a:prstGeom>
        </p:spPr>
      </p:pic>
      <p:pic>
        <p:nvPicPr>
          <p:cNvPr id="7169" name="Picture 1" descr="color-twitter-4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color-facebook-4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olor-linkedin-4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olor-link-4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228600" cy="2286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 Box 2"/>
          <p:cNvSpPr txBox="1">
            <a:spLocks noChangeArrowheads="1"/>
          </p:cNvSpPr>
          <p:nvPr/>
        </p:nvSpPr>
        <p:spPr bwMode="auto">
          <a:xfrm>
            <a:off x="860790" y="1335181"/>
            <a:ext cx="7787208" cy="1877437"/>
          </a:xfrm>
          <a:prstGeom prst="rect">
            <a:avLst/>
          </a:prstGeom>
          <a:noFill/>
          <a:ln w="9525">
            <a:noFill/>
            <a:miter lim="800000"/>
            <a:headEnd/>
            <a:tailEnd/>
          </a:ln>
        </p:spPr>
        <p:txBody>
          <a:bodyPr wrap="square">
            <a:spAutoFit/>
          </a:bodyPr>
          <a:lstStyle/>
          <a:p>
            <a:pPr algn="ctr" defTabSz="914400">
              <a:spcBef>
                <a:spcPct val="50000"/>
              </a:spcBef>
              <a:defRPr/>
            </a:pPr>
            <a:r>
              <a:rPr lang="de-DE" sz="2800" b="1" kern="0" dirty="0">
                <a:solidFill>
                  <a:srgbClr val="1F4099"/>
                </a:solidFill>
                <a:latin typeface="Helvetica" charset="0"/>
                <a:ea typeface="Helvetica" charset="0"/>
                <a:cs typeface="Helvetica" charset="0"/>
              </a:rPr>
              <a:t>Thank you</a:t>
            </a:r>
            <a:r>
              <a:rPr lang="de-DE" sz="2800" b="1" kern="0" dirty="0" smtClean="0">
                <a:solidFill>
                  <a:srgbClr val="1F4099"/>
                </a:solidFill>
                <a:latin typeface="Helvetica" charset="0"/>
                <a:ea typeface="Helvetica" charset="0"/>
                <a:cs typeface="Helvetica" charset="0"/>
              </a:rPr>
              <a:t>!</a:t>
            </a:r>
            <a:endParaRPr lang="de-DE" sz="2800" kern="0" dirty="0" smtClean="0">
              <a:solidFill>
                <a:srgbClr val="1F4099"/>
              </a:solidFill>
              <a:latin typeface="Helvetica" charset="0"/>
              <a:ea typeface="Helvetica" charset="0"/>
              <a:cs typeface="Helvetica" charset="0"/>
            </a:endParaRPr>
          </a:p>
          <a:p>
            <a:pPr algn="ctr" defTabSz="914400">
              <a:spcBef>
                <a:spcPct val="50000"/>
              </a:spcBef>
              <a:defRPr/>
            </a:pPr>
            <a:endParaRPr lang="pt-PT" sz="1600" b="1" kern="0" dirty="0" smtClean="0">
              <a:solidFill>
                <a:prstClr val="black">
                  <a:lumMod val="65000"/>
                  <a:lumOff val="35000"/>
                </a:prstClr>
              </a:solidFill>
              <a:latin typeface="Helvetica" charset="0"/>
              <a:ea typeface="Helvetica" charset="0"/>
              <a:cs typeface="Helvetica" charset="0"/>
            </a:endParaRPr>
          </a:p>
          <a:p>
            <a:pPr lvl="0" algn="ctr" defTabSz="457200">
              <a:lnSpc>
                <a:spcPct val="100000"/>
              </a:lnSpc>
            </a:pPr>
            <a:r>
              <a:rPr lang="hu-HU" altLang="en-US" sz="1600" b="1" dirty="0" smtClean="0">
                <a:solidFill>
                  <a:prstClr val="white">
                    <a:lumMod val="50000"/>
                  </a:prstClr>
                </a:solidFill>
                <a:latin typeface="Helvetica" charset="0"/>
                <a:ea typeface="Helvetica" charset="0"/>
                <a:cs typeface="Helvetica" charset="0"/>
              </a:rPr>
              <a:t>Ildikó Dorogi</a:t>
            </a:r>
          </a:p>
          <a:p>
            <a:pPr lvl="0" algn="ctr" defTabSz="457200">
              <a:lnSpc>
                <a:spcPct val="100000"/>
              </a:lnSpc>
            </a:pPr>
            <a:r>
              <a:rPr lang="hu-HU" altLang="en-US" sz="1600" dirty="0" smtClean="0">
                <a:solidFill>
                  <a:prstClr val="white">
                    <a:lumMod val="50000"/>
                  </a:prstClr>
                </a:solidFill>
                <a:latin typeface="Helvetica" charset="0"/>
                <a:ea typeface="Helvetica" charset="0"/>
                <a:cs typeface="Helvetica" charset="0"/>
              </a:rPr>
              <a:t>International </a:t>
            </a:r>
            <a:r>
              <a:rPr lang="hu-HU" altLang="en-US" sz="1600" dirty="0" err="1">
                <a:solidFill>
                  <a:prstClr val="white">
                    <a:lumMod val="50000"/>
                  </a:prstClr>
                </a:solidFill>
                <a:latin typeface="Helvetica" charset="0"/>
                <a:ea typeface="Helvetica" charset="0"/>
                <a:cs typeface="Helvetica" charset="0"/>
              </a:rPr>
              <a:t>Expert</a:t>
            </a:r>
            <a:endParaRPr lang="en-US" altLang="en-US" sz="1600" dirty="0">
              <a:solidFill>
                <a:prstClr val="white">
                  <a:lumMod val="50000"/>
                </a:prstClr>
              </a:solidFill>
              <a:latin typeface="Helvetica" charset="0"/>
              <a:ea typeface="Helvetica" charset="0"/>
              <a:cs typeface="Helvetica" charset="0"/>
            </a:endParaRPr>
          </a:p>
          <a:p>
            <a:pPr lvl="0" algn="ctr" defTabSz="457200">
              <a:lnSpc>
                <a:spcPct val="100000"/>
              </a:lnSpc>
            </a:pPr>
            <a:r>
              <a:rPr lang="en-US" altLang="en-US" sz="1600" dirty="0">
                <a:solidFill>
                  <a:prstClr val="white">
                    <a:lumMod val="50000"/>
                  </a:prstClr>
                </a:solidFill>
                <a:latin typeface="Helvetica" charset="0"/>
                <a:ea typeface="Helvetica" charset="0"/>
                <a:cs typeface="Helvetica" charset="0"/>
              </a:rPr>
              <a:t>Regional Centre </a:t>
            </a:r>
            <a:r>
              <a:rPr lang="en-US" altLang="en-US" sz="1600" dirty="0" smtClean="0">
                <a:solidFill>
                  <a:prstClr val="white">
                    <a:lumMod val="50000"/>
                  </a:prstClr>
                </a:solidFill>
                <a:latin typeface="Helvetica" charset="0"/>
                <a:ea typeface="Helvetica" charset="0"/>
                <a:cs typeface="Helvetica" charset="0"/>
              </a:rPr>
              <a:t>for</a:t>
            </a:r>
            <a:r>
              <a:rPr lang="hu-HU" altLang="en-US" sz="1600" dirty="0" smtClean="0">
                <a:solidFill>
                  <a:prstClr val="white">
                    <a:lumMod val="50000"/>
                  </a:prstClr>
                </a:solidFill>
                <a:latin typeface="Helvetica" charset="0"/>
                <a:ea typeface="Helvetica" charset="0"/>
                <a:cs typeface="Helvetica" charset="0"/>
              </a:rPr>
              <a:t> </a:t>
            </a:r>
            <a:r>
              <a:rPr lang="en-US" altLang="en-US" sz="1600" dirty="0" smtClean="0">
                <a:solidFill>
                  <a:prstClr val="white">
                    <a:lumMod val="50000"/>
                  </a:prstClr>
                </a:solidFill>
                <a:latin typeface="Helvetica" charset="0"/>
                <a:ea typeface="Helvetica" charset="0"/>
                <a:cs typeface="Helvetica" charset="0"/>
              </a:rPr>
              <a:t>Information </a:t>
            </a:r>
            <a:r>
              <a:rPr lang="en-US" altLang="en-US" sz="1600" dirty="0">
                <a:solidFill>
                  <a:prstClr val="white">
                    <a:lumMod val="50000"/>
                  </a:prstClr>
                </a:solidFill>
                <a:latin typeface="Helvetica" charset="0"/>
                <a:ea typeface="Helvetica" charset="0"/>
                <a:cs typeface="Helvetica" charset="0"/>
              </a:rPr>
              <a:t>and Scientific </a:t>
            </a:r>
            <a:r>
              <a:rPr lang="en-US" altLang="en-US" sz="1600" dirty="0" smtClean="0">
                <a:solidFill>
                  <a:prstClr val="white">
                    <a:lumMod val="50000"/>
                  </a:prstClr>
                </a:solidFill>
                <a:latin typeface="Helvetica" charset="0"/>
                <a:ea typeface="Helvetica" charset="0"/>
                <a:cs typeface="Helvetica" charset="0"/>
              </a:rPr>
              <a:t>Development</a:t>
            </a:r>
            <a:endParaRPr lang="hu-HU" altLang="en-US" sz="1600" dirty="0">
              <a:solidFill>
                <a:prstClr val="white">
                  <a:lumMod val="50000"/>
                </a:prstClr>
              </a:solidFill>
              <a:latin typeface="Helvetica" charset="0"/>
              <a:ea typeface="Helvetica" charset="0"/>
              <a:cs typeface="Helvetica" charset="0"/>
            </a:endParaRPr>
          </a:p>
          <a:p>
            <a:pPr lvl="0" algn="ctr" defTabSz="457200">
              <a:lnSpc>
                <a:spcPct val="100000"/>
              </a:lnSpc>
            </a:pPr>
            <a:r>
              <a:rPr lang="en-US" altLang="en-US" sz="1600" dirty="0" smtClean="0">
                <a:solidFill>
                  <a:prstClr val="white">
                    <a:lumMod val="50000"/>
                  </a:prstClr>
                </a:solidFill>
                <a:latin typeface="Helvetica" charset="0"/>
                <a:ea typeface="Helvetica" charset="0"/>
                <a:cs typeface="Helvetica" charset="0"/>
                <a:hlinkClick r:id="rId10"/>
              </a:rPr>
              <a:t>www.rcisd.eu</a:t>
            </a:r>
            <a:r>
              <a:rPr lang="en-US" altLang="en-US" sz="1600" dirty="0" smtClean="0">
                <a:solidFill>
                  <a:prstClr val="white">
                    <a:lumMod val="50000"/>
                  </a:prstClr>
                </a:solidFill>
                <a:latin typeface="Helvetica" charset="0"/>
                <a:ea typeface="Helvetica" charset="0"/>
                <a:cs typeface="Helvetica" charset="0"/>
              </a:rPr>
              <a:t> </a:t>
            </a:r>
            <a:endParaRPr lang="en-US" altLang="en-US" sz="1600" dirty="0">
              <a:solidFill>
                <a:prstClr val="white">
                  <a:lumMod val="50000"/>
                </a:prstClr>
              </a:solidFill>
              <a:latin typeface="Helvetica" charset="0"/>
              <a:ea typeface="Helvetica" charset="0"/>
              <a:cs typeface="Helvetica" charset="0"/>
            </a:endParaRPr>
          </a:p>
        </p:txBody>
      </p:sp>
      <p:pic>
        <p:nvPicPr>
          <p:cNvPr id="15" name="Picture 2" descr="Regional Centre for Information and Scientific Development Ltd."/>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91099" y="3545243"/>
            <a:ext cx="1833810" cy="509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9282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1000"/>
                                        <p:tgtEl>
                                          <p:spTgt spid="6">
                                            <p:txEl>
                                              <p:pRg st="2" end="2"/>
                                            </p:txEl>
                                          </p:spTgt>
                                        </p:tgtEl>
                                      </p:cBhvr>
                                    </p:animEffect>
                                    <p:anim calcmode="lin" valueType="num">
                                      <p:cBhvr>
                                        <p:cTn id="14"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2051720" y="980728"/>
            <a:ext cx="5404499" cy="5064998"/>
          </a:xfrm>
          <a:prstGeom prst="rect">
            <a:avLst/>
          </a:prstGeom>
          <a:solidFill>
            <a:schemeClr val="bg1">
              <a:alpha val="0"/>
            </a:schemeClr>
          </a:solidFill>
          <a:ln w="9525">
            <a:noFill/>
            <a:miter lim="800000"/>
            <a:headEnd/>
            <a:tailEnd/>
          </a:ln>
        </p:spPr>
      </p:pic>
      <p:sp>
        <p:nvSpPr>
          <p:cNvPr id="2" name="Marcador de Posição do Número do Diapositivo 1"/>
          <p:cNvSpPr>
            <a:spLocks noGrp="1"/>
          </p:cNvSpPr>
          <p:nvPr>
            <p:ph type="sldNum" sz="quarter" idx="12"/>
          </p:nvPr>
        </p:nvSpPr>
        <p:spPr/>
        <p:txBody>
          <a:bodyPr/>
          <a:lstStyle/>
          <a:p>
            <a:fld id="{4860309F-B662-4DA2-819A-3D6F262AD4E0}" type="slidenum">
              <a:rPr lang="en-GB" smtClean="0">
                <a:solidFill>
                  <a:prstClr val="white"/>
                </a:solidFill>
              </a:rPr>
              <a:pPr/>
              <a:t>3</a:t>
            </a:fld>
            <a:endParaRPr lang="en-GB" dirty="0">
              <a:solidFill>
                <a:prstClr val="white"/>
              </a:solidFill>
            </a:endParaRPr>
          </a:p>
        </p:txBody>
      </p:sp>
      <p:sp>
        <p:nvSpPr>
          <p:cNvPr id="5" name="Title 4"/>
          <p:cNvSpPr>
            <a:spLocks noGrp="1"/>
          </p:cNvSpPr>
          <p:nvPr>
            <p:ph type="title"/>
          </p:nvPr>
        </p:nvSpPr>
        <p:spPr/>
        <p:txBody>
          <a:bodyPr anchor="t">
            <a:normAutofit fontScale="90000"/>
          </a:bodyPr>
          <a:lstStyle/>
          <a:p>
            <a:pPr>
              <a:spcBef>
                <a:spcPts val="0"/>
              </a:spcBef>
            </a:pPr>
            <a:r>
              <a:rPr lang="pt-PT" sz="3100" dirty="0" smtClean="0">
                <a:solidFill>
                  <a:prstClr val="white"/>
                </a:solidFill>
                <a:ea typeface="+mn-ea"/>
                <a:cs typeface="+mn-cs"/>
              </a:rPr>
              <a:t>ENRICH </a:t>
            </a:r>
            <a:r>
              <a:rPr lang="pt-PT" sz="3100" dirty="0">
                <a:solidFill>
                  <a:prstClr val="white"/>
                </a:solidFill>
                <a:ea typeface="+mn-ea"/>
                <a:cs typeface="+mn-cs"/>
              </a:rPr>
              <a:t>Service Portfolio</a:t>
            </a:r>
            <a:br>
              <a:rPr lang="pt-PT" sz="3100" dirty="0">
                <a:solidFill>
                  <a:prstClr val="white"/>
                </a:solidFill>
                <a:ea typeface="+mn-ea"/>
                <a:cs typeface="+mn-cs"/>
              </a:rPr>
            </a:br>
            <a:r>
              <a:rPr lang="en-US" sz="2700" dirty="0">
                <a:solidFill>
                  <a:prstClr val="white"/>
                </a:solidFill>
                <a:ea typeface="+mn-ea"/>
                <a:cs typeface="+mn-cs"/>
              </a:rPr>
              <a:t>ENRICH in the USA Experience  ̶  Your Journey</a:t>
            </a:r>
            <a:endParaRPr lang="en-GB" dirty="0"/>
          </a:p>
        </p:txBody>
      </p:sp>
      <p:pic>
        <p:nvPicPr>
          <p:cNvPr id="17" name="image24.jpg"/>
          <p:cNvPicPr/>
          <p:nvPr/>
        </p:nvPicPr>
        <p:blipFill>
          <a:blip r:embed="rId4"/>
          <a:srcRect/>
          <a:stretch>
            <a:fillRect/>
          </a:stretch>
        </p:blipFill>
        <p:spPr>
          <a:xfrm>
            <a:off x="-132935" y="7172027"/>
            <a:ext cx="2324100" cy="542925"/>
          </a:xfrm>
          <a:prstGeom prst="rect">
            <a:avLst/>
          </a:prstGeom>
          <a:ln/>
        </p:spPr>
      </p:pic>
      <p:pic>
        <p:nvPicPr>
          <p:cNvPr id="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35260" t="15911" r="33720" b="6250"/>
          <a:stretch/>
        </p:blipFill>
        <p:spPr bwMode="auto">
          <a:xfrm>
            <a:off x="323528" y="1278842"/>
            <a:ext cx="1779231" cy="2510198"/>
          </a:xfrm>
          <a:prstGeom prst="rect">
            <a:avLst/>
          </a:prstGeom>
          <a:noFill/>
          <a:ln>
            <a:noFill/>
          </a:ln>
          <a:effectLst>
            <a:outerShdw blurRad="50800" dist="38100" algn="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3"/>
          <p:cNvPicPr/>
          <p:nvPr/>
        </p:nvPicPr>
        <p:blipFill rotWithShape="1">
          <a:blip r:embed="rId6" cstate="print">
            <a:extLst>
              <a:ext uri="{28A0092B-C50C-407E-A947-70E740481C1C}">
                <a14:useLocalDpi xmlns:a14="http://schemas.microsoft.com/office/drawing/2010/main" val="0"/>
              </a:ext>
            </a:extLst>
          </a:blip>
          <a:srcRect l="13586" t="34467" r="20874" b="2487"/>
          <a:stretch/>
        </p:blipFill>
        <p:spPr bwMode="auto">
          <a:xfrm>
            <a:off x="35496" y="4096132"/>
            <a:ext cx="2304256" cy="1853148"/>
          </a:xfrm>
          <a:prstGeom prst="rect">
            <a:avLst/>
          </a:prstGeom>
          <a:ln>
            <a:noFill/>
          </a:ln>
          <a:extLst>
            <a:ext uri="{53640926-AAD7-44D8-BBD7-CCE9431645EC}">
              <a14:shadowObscured xmlns:a14="http://schemas.microsoft.com/office/drawing/2010/main"/>
            </a:ext>
          </a:extLst>
        </p:spPr>
      </p:pic>
      <p:pic>
        <p:nvPicPr>
          <p:cNvPr id="8" name="Grafik 20"/>
          <p:cNvPicPr/>
          <p:nvPr/>
        </p:nvPicPr>
        <p:blipFill rotWithShape="1">
          <a:blip r:embed="rId7"/>
          <a:srcRect l="79369" t="62353" r="4758" b="13529"/>
          <a:stretch/>
        </p:blipFill>
        <p:spPr bwMode="auto">
          <a:xfrm>
            <a:off x="7164288" y="1340768"/>
            <a:ext cx="1876107" cy="1631399"/>
          </a:xfrm>
          <a:prstGeom prst="rect">
            <a:avLst/>
          </a:prstGeom>
          <a:ln>
            <a:noFill/>
          </a:ln>
          <a:extLst>
            <a:ext uri="{53640926-AAD7-44D8-BBD7-CCE9431645EC}">
              <a14:shadowObscured xmlns:a14="http://schemas.microsoft.com/office/drawing/2010/main"/>
            </a:ext>
          </a:extLst>
        </p:spPr>
      </p:pic>
      <p:pic>
        <p:nvPicPr>
          <p:cNvPr id="9" name="Picture 8" descr="DS9YyO7VoAE9I4Y.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7196" y="4441155"/>
            <a:ext cx="20193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597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solidFill>
            <a:srgbClr val="204496"/>
          </a:solidFill>
        </p:spPr>
        <p:txBody>
          <a:bodyPr anchor="t">
            <a:normAutofit fontScale="90000"/>
          </a:bodyPr>
          <a:lstStyle/>
          <a:p>
            <a:pPr>
              <a:spcBef>
                <a:spcPts val="0"/>
              </a:spcBef>
            </a:pPr>
            <a:r>
              <a:rPr lang="pt-PT" sz="3100" dirty="0" smtClean="0">
                <a:solidFill>
                  <a:prstClr val="white"/>
                </a:solidFill>
                <a:ea typeface="+mn-ea"/>
                <a:cs typeface="+mn-cs"/>
              </a:rPr>
              <a:t>ENRICH </a:t>
            </a:r>
            <a:r>
              <a:rPr lang="pt-PT" sz="3100" dirty="0">
                <a:solidFill>
                  <a:prstClr val="white"/>
                </a:solidFill>
                <a:ea typeface="+mn-ea"/>
                <a:cs typeface="+mn-cs"/>
              </a:rPr>
              <a:t>Service Portfolio</a:t>
            </a:r>
            <a:br>
              <a:rPr lang="pt-PT" sz="3100" dirty="0">
                <a:solidFill>
                  <a:prstClr val="white"/>
                </a:solidFill>
                <a:ea typeface="+mn-ea"/>
                <a:cs typeface="+mn-cs"/>
              </a:rPr>
            </a:br>
            <a:r>
              <a:rPr lang="es-ES_tradnl" sz="2700" dirty="0">
                <a:solidFill>
                  <a:prstClr val="white"/>
                </a:solidFill>
                <a:ea typeface="+mn-ea"/>
                <a:cs typeface="+mn-cs"/>
              </a:rPr>
              <a:t>Clustered by </a:t>
            </a:r>
            <a:r>
              <a:rPr lang="es-ES_tradnl" sz="2700" dirty="0" err="1">
                <a:solidFill>
                  <a:prstClr val="white"/>
                </a:solidFill>
                <a:ea typeface="+mn-ea"/>
                <a:cs typeface="+mn-cs"/>
              </a:rPr>
              <a:t>Service</a:t>
            </a:r>
            <a:r>
              <a:rPr lang="es-ES_tradnl" sz="2700" dirty="0">
                <a:solidFill>
                  <a:prstClr val="white"/>
                </a:solidFill>
                <a:ea typeface="+mn-ea"/>
                <a:cs typeface="+mn-cs"/>
              </a:rPr>
              <a:t> </a:t>
            </a:r>
            <a:r>
              <a:rPr lang="es-ES_tradnl" sz="2700" dirty="0" err="1">
                <a:solidFill>
                  <a:prstClr val="white"/>
                </a:solidFill>
                <a:ea typeface="+mn-ea"/>
                <a:cs typeface="+mn-cs"/>
              </a:rPr>
              <a:t>Categories</a:t>
            </a:r>
            <a:r>
              <a:rPr lang="pt-PT" dirty="0">
                <a:solidFill>
                  <a:prstClr val="white"/>
                </a:solidFill>
                <a:ea typeface="+mn-ea"/>
                <a:cs typeface="+mn-cs"/>
              </a:rPr>
              <a:t/>
            </a:r>
            <a:br>
              <a:rPr lang="pt-PT" dirty="0">
                <a:solidFill>
                  <a:prstClr val="white"/>
                </a:solidFill>
                <a:ea typeface="+mn-ea"/>
                <a:cs typeface="+mn-cs"/>
              </a:rPr>
            </a:br>
            <a:r>
              <a:rPr lang="pt-PT" dirty="0">
                <a:solidFill>
                  <a:prstClr val="white"/>
                </a:solidFill>
                <a:ea typeface="+mn-ea"/>
                <a:cs typeface="+mn-cs"/>
              </a:rPr>
              <a:t/>
            </a:r>
            <a:br>
              <a:rPr lang="pt-PT" dirty="0">
                <a:solidFill>
                  <a:prstClr val="white"/>
                </a:solidFill>
                <a:ea typeface="+mn-ea"/>
                <a:cs typeface="+mn-cs"/>
              </a:rPr>
            </a:br>
            <a:endParaRPr lang="en-GB" dirty="0"/>
          </a:p>
        </p:txBody>
      </p:sp>
      <p:sp>
        <p:nvSpPr>
          <p:cNvPr id="2" name="Textfeld 1"/>
          <p:cNvSpPr txBox="1"/>
          <p:nvPr/>
        </p:nvSpPr>
        <p:spPr>
          <a:xfrm>
            <a:off x="539552" y="1700808"/>
            <a:ext cx="2520280" cy="369332"/>
          </a:xfrm>
          <a:prstGeom prst="rect">
            <a:avLst/>
          </a:prstGeom>
          <a:noFill/>
        </p:spPr>
        <p:txBody>
          <a:bodyPr wrap="square" rtlCol="0">
            <a:spAutoFit/>
          </a:bodyPr>
          <a:lstStyle/>
          <a:p>
            <a:endParaRPr lang="de-DE" dirty="0"/>
          </a:p>
        </p:txBody>
      </p:sp>
      <p:grpSp>
        <p:nvGrpSpPr>
          <p:cNvPr id="1031" name="Gruppieren 1030"/>
          <p:cNvGrpSpPr/>
          <p:nvPr/>
        </p:nvGrpSpPr>
        <p:grpSpPr>
          <a:xfrm>
            <a:off x="107504" y="1340768"/>
            <a:ext cx="2160240" cy="4461739"/>
            <a:chOff x="41476" y="1340768"/>
            <a:chExt cx="2220054" cy="4461739"/>
          </a:xfrm>
        </p:grpSpPr>
        <p:pic>
          <p:nvPicPr>
            <p:cNvPr id="17" name="Grafik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102" y="1340768"/>
              <a:ext cx="1885714" cy="2457143"/>
            </a:xfrm>
            <a:prstGeom prst="rect">
              <a:avLst/>
            </a:prstGeom>
          </p:spPr>
        </p:pic>
        <p:sp>
          <p:nvSpPr>
            <p:cNvPr id="1025" name="Textfeld 1024"/>
            <p:cNvSpPr txBox="1"/>
            <p:nvPr/>
          </p:nvSpPr>
          <p:spPr>
            <a:xfrm>
              <a:off x="41476" y="3863515"/>
              <a:ext cx="2220054" cy="1938992"/>
            </a:xfrm>
            <a:prstGeom prst="rect">
              <a:avLst/>
            </a:prstGeom>
            <a:noFill/>
          </p:spPr>
          <p:txBody>
            <a:bodyPr wrap="square" rtlCol="0">
              <a:spAutoFit/>
            </a:bodyPr>
            <a:lstStyle/>
            <a:p>
              <a:pPr marL="176213" indent="-109538">
                <a:buFont typeface="Arial" panose="020B0604020202020204" pitchFamily="34" charset="0"/>
                <a:buChar char="•"/>
              </a:pPr>
              <a:r>
                <a:rPr lang="de-DE" sz="1500" b="1" dirty="0">
                  <a:solidFill>
                    <a:schemeClr val="accent1"/>
                  </a:solidFill>
                </a:rPr>
                <a:t>Innovation Market Studies</a:t>
              </a:r>
            </a:p>
            <a:p>
              <a:pPr marL="176213" indent="-109538">
                <a:buFont typeface="Arial" panose="020B0604020202020204" pitchFamily="34" charset="0"/>
                <a:buChar char="•"/>
              </a:pPr>
              <a:r>
                <a:rPr lang="de-DE" sz="1500" b="1" dirty="0">
                  <a:solidFill>
                    <a:schemeClr val="accent1"/>
                  </a:solidFill>
                </a:rPr>
                <a:t>Research </a:t>
              </a:r>
              <a:r>
                <a:rPr lang="de-DE" sz="1500" b="1" dirty="0" err="1">
                  <a:solidFill>
                    <a:schemeClr val="accent1"/>
                  </a:solidFill>
                </a:rPr>
                <a:t>Thematic</a:t>
              </a:r>
              <a:r>
                <a:rPr lang="de-DE" sz="1500" b="1" dirty="0">
                  <a:solidFill>
                    <a:schemeClr val="accent1"/>
                  </a:solidFill>
                </a:rPr>
                <a:t> Studies</a:t>
              </a:r>
            </a:p>
            <a:p>
              <a:pPr marL="176213" indent="-109538">
                <a:buFont typeface="Arial" panose="020B0604020202020204" pitchFamily="34" charset="0"/>
                <a:buChar char="•"/>
              </a:pPr>
              <a:r>
                <a:rPr lang="de-DE" sz="1500" b="1" dirty="0">
                  <a:solidFill>
                    <a:schemeClr val="accent1"/>
                  </a:solidFill>
                </a:rPr>
                <a:t>First </a:t>
              </a:r>
              <a:r>
                <a:rPr lang="de-DE" sz="1500" b="1" dirty="0" err="1">
                  <a:solidFill>
                    <a:schemeClr val="accent1"/>
                  </a:solidFill>
                </a:rPr>
                <a:t>Aid</a:t>
              </a:r>
              <a:r>
                <a:rPr lang="de-DE" sz="1500" b="1" dirty="0">
                  <a:solidFill>
                    <a:schemeClr val="accent1"/>
                  </a:solidFill>
                </a:rPr>
                <a:t> Information</a:t>
              </a:r>
              <a:r>
                <a:rPr lang="hu-HU" sz="1500" b="1" dirty="0">
                  <a:solidFill>
                    <a:schemeClr val="accent1"/>
                  </a:solidFill>
                </a:rPr>
                <a:t> </a:t>
              </a:r>
              <a:r>
                <a:rPr lang="de-DE" sz="1500" b="1" dirty="0">
                  <a:solidFill>
                    <a:schemeClr val="accent1"/>
                  </a:solidFill>
                </a:rPr>
                <a:t>Kit B2B</a:t>
              </a:r>
            </a:p>
            <a:p>
              <a:pPr marL="176213" indent="-109538">
                <a:buFont typeface="Arial" panose="020B0604020202020204" pitchFamily="34" charset="0"/>
                <a:buChar char="•"/>
              </a:pPr>
              <a:r>
                <a:rPr lang="de-DE" sz="1500" b="1" dirty="0">
                  <a:solidFill>
                    <a:schemeClr val="accent1"/>
                  </a:solidFill>
                </a:rPr>
                <a:t>First </a:t>
              </a:r>
              <a:r>
                <a:rPr lang="de-DE" sz="1500" b="1" dirty="0" err="1">
                  <a:solidFill>
                    <a:schemeClr val="accent1"/>
                  </a:solidFill>
                </a:rPr>
                <a:t>Aid</a:t>
              </a:r>
              <a:r>
                <a:rPr lang="de-DE" sz="1500" b="1" dirty="0">
                  <a:solidFill>
                    <a:schemeClr val="accent1"/>
                  </a:solidFill>
                </a:rPr>
                <a:t> Information</a:t>
              </a:r>
              <a:r>
                <a:rPr lang="hu-HU" sz="1500" b="1" dirty="0">
                  <a:solidFill>
                    <a:schemeClr val="accent1"/>
                  </a:solidFill>
                </a:rPr>
                <a:t> </a:t>
              </a:r>
              <a:r>
                <a:rPr lang="de-DE" sz="1500" b="1" dirty="0">
                  <a:solidFill>
                    <a:schemeClr val="accent1"/>
                  </a:solidFill>
                </a:rPr>
                <a:t>Kit R2R</a:t>
              </a:r>
            </a:p>
          </p:txBody>
        </p:sp>
      </p:grpSp>
      <p:grpSp>
        <p:nvGrpSpPr>
          <p:cNvPr id="1032" name="Gruppieren 1031"/>
          <p:cNvGrpSpPr/>
          <p:nvPr/>
        </p:nvGrpSpPr>
        <p:grpSpPr>
          <a:xfrm>
            <a:off x="2339752" y="1361776"/>
            <a:ext cx="2178166" cy="3766775"/>
            <a:chOff x="2574512" y="1340768"/>
            <a:chExt cx="2178166" cy="3766775"/>
          </a:xfrm>
        </p:grpSpPr>
        <p:pic>
          <p:nvPicPr>
            <p:cNvPr id="22" name="Grafik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9124" y="1340768"/>
              <a:ext cx="1790476" cy="2485714"/>
            </a:xfrm>
            <a:prstGeom prst="rect">
              <a:avLst/>
            </a:prstGeom>
          </p:spPr>
        </p:pic>
        <p:sp>
          <p:nvSpPr>
            <p:cNvPr id="1027" name="Textfeld 1026"/>
            <p:cNvSpPr txBox="1"/>
            <p:nvPr/>
          </p:nvSpPr>
          <p:spPr>
            <a:xfrm>
              <a:off x="2574512" y="3861048"/>
              <a:ext cx="2178166" cy="1246495"/>
            </a:xfrm>
            <a:prstGeom prst="rect">
              <a:avLst/>
            </a:prstGeom>
            <a:noFill/>
          </p:spPr>
          <p:txBody>
            <a:bodyPr wrap="square" rtlCol="0">
              <a:spAutoFit/>
            </a:bodyPr>
            <a:lstStyle/>
            <a:p>
              <a:pPr marL="109538" indent="-109538">
                <a:buFont typeface="Arial" panose="020B0604020202020204" pitchFamily="34" charset="0"/>
                <a:buChar char="•"/>
              </a:pPr>
              <a:r>
                <a:rPr lang="de-DE" sz="1500" b="1" dirty="0" smtClean="0">
                  <a:solidFill>
                    <a:schemeClr val="accent1"/>
                  </a:solidFill>
                </a:rPr>
                <a:t>Webinars</a:t>
              </a:r>
              <a:endParaRPr lang="de-DE" sz="1500" b="1" dirty="0">
                <a:solidFill>
                  <a:schemeClr val="accent1"/>
                </a:solidFill>
              </a:endParaRPr>
            </a:p>
            <a:p>
              <a:pPr marL="109538" indent="-109538">
                <a:buFont typeface="Arial" panose="020B0604020202020204" pitchFamily="34" charset="0"/>
                <a:buChar char="•"/>
              </a:pPr>
              <a:r>
                <a:rPr lang="de-DE" sz="1500" b="1" dirty="0" smtClean="0">
                  <a:solidFill>
                    <a:schemeClr val="accent1"/>
                  </a:solidFill>
                </a:rPr>
                <a:t>Hot </a:t>
              </a:r>
              <a:r>
                <a:rPr lang="de-DE" sz="1500" b="1" dirty="0" err="1">
                  <a:solidFill>
                    <a:schemeClr val="accent1"/>
                  </a:solidFill>
                </a:rPr>
                <a:t>Desks</a:t>
              </a:r>
              <a:endParaRPr lang="de-DE" sz="1500" b="1" dirty="0">
                <a:solidFill>
                  <a:schemeClr val="accent1"/>
                </a:solidFill>
              </a:endParaRPr>
            </a:p>
            <a:p>
              <a:pPr marL="109538" indent="-109538">
                <a:buFont typeface="Arial" panose="020B0604020202020204" pitchFamily="34" charset="0"/>
                <a:buChar char="•"/>
              </a:pPr>
              <a:r>
                <a:rPr lang="de-DE" sz="1500" b="1" dirty="0" smtClean="0">
                  <a:solidFill>
                    <a:schemeClr val="accent1"/>
                  </a:solidFill>
                </a:rPr>
                <a:t>Training</a:t>
              </a:r>
              <a:r>
                <a:rPr lang="hu-HU" sz="1500" b="1" dirty="0" smtClean="0">
                  <a:solidFill>
                    <a:schemeClr val="accent1"/>
                  </a:solidFill>
                </a:rPr>
                <a:t>s</a:t>
              </a:r>
              <a:r>
                <a:rPr lang="de-DE" sz="1500" b="1" dirty="0" smtClean="0">
                  <a:solidFill>
                    <a:schemeClr val="accent1"/>
                  </a:solidFill>
                </a:rPr>
                <a:t> </a:t>
              </a:r>
              <a:r>
                <a:rPr lang="de-DE" sz="1500" b="1" dirty="0">
                  <a:solidFill>
                    <a:schemeClr val="accent1"/>
                  </a:solidFill>
                </a:rPr>
                <a:t>on </a:t>
              </a:r>
              <a:r>
                <a:rPr lang="de-DE" sz="1500" b="1" dirty="0" err="1">
                  <a:solidFill>
                    <a:schemeClr val="accent1"/>
                  </a:solidFill>
                </a:rPr>
                <a:t>Internationalisation</a:t>
              </a:r>
              <a:endParaRPr lang="de-DE" sz="1500" b="1" dirty="0">
                <a:solidFill>
                  <a:schemeClr val="accent1"/>
                </a:solidFill>
              </a:endParaRPr>
            </a:p>
            <a:p>
              <a:pPr marL="285750" indent="-285750">
                <a:buFont typeface="Wingdings" panose="05000000000000000000" pitchFamily="2" charset="2"/>
                <a:buChar char="Ø"/>
              </a:pPr>
              <a:endParaRPr lang="de-DE" sz="1500" b="1" dirty="0">
                <a:solidFill>
                  <a:schemeClr val="accent1"/>
                </a:solidFill>
              </a:endParaRPr>
            </a:p>
          </p:txBody>
        </p:sp>
      </p:grpSp>
      <p:grpSp>
        <p:nvGrpSpPr>
          <p:cNvPr id="1033" name="Gruppieren 1032"/>
          <p:cNvGrpSpPr/>
          <p:nvPr/>
        </p:nvGrpSpPr>
        <p:grpSpPr>
          <a:xfrm>
            <a:off x="4436050" y="1326913"/>
            <a:ext cx="2357984" cy="3780630"/>
            <a:chOff x="4716016" y="1326913"/>
            <a:chExt cx="2357984" cy="3780630"/>
          </a:xfrm>
        </p:grpSpPr>
        <p:pic>
          <p:nvPicPr>
            <p:cNvPr id="25" name="Grafik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43444" y="1326913"/>
              <a:ext cx="1761905" cy="2457143"/>
            </a:xfrm>
            <a:prstGeom prst="rect">
              <a:avLst/>
            </a:prstGeom>
          </p:spPr>
        </p:pic>
        <p:sp>
          <p:nvSpPr>
            <p:cNvPr id="42" name="Textfeld 41"/>
            <p:cNvSpPr txBox="1"/>
            <p:nvPr/>
          </p:nvSpPr>
          <p:spPr>
            <a:xfrm>
              <a:off x="4716016" y="3861048"/>
              <a:ext cx="2357984" cy="1246495"/>
            </a:xfrm>
            <a:prstGeom prst="rect">
              <a:avLst/>
            </a:prstGeom>
            <a:noFill/>
          </p:spPr>
          <p:txBody>
            <a:bodyPr wrap="square" rtlCol="0">
              <a:spAutoFit/>
            </a:bodyPr>
            <a:lstStyle/>
            <a:p>
              <a:pPr marL="109538" indent="-109538">
                <a:buFont typeface="Arial" panose="020B0604020202020204" pitchFamily="34" charset="0"/>
                <a:buChar char="•"/>
              </a:pPr>
              <a:r>
                <a:rPr lang="de-DE" sz="1500" b="1" dirty="0" smtClean="0">
                  <a:solidFill>
                    <a:schemeClr val="accent1"/>
                  </a:solidFill>
                </a:rPr>
                <a:t>Innovation </a:t>
              </a:r>
              <a:r>
                <a:rPr lang="de-DE" sz="1500" b="1" dirty="0">
                  <a:solidFill>
                    <a:schemeClr val="accent1"/>
                  </a:solidFill>
                </a:rPr>
                <a:t>Tours</a:t>
              </a:r>
            </a:p>
            <a:p>
              <a:pPr marL="109538" indent="-109538">
                <a:buFont typeface="Arial" panose="020B0604020202020204" pitchFamily="34" charset="0"/>
                <a:buChar char="•"/>
              </a:pPr>
              <a:r>
                <a:rPr lang="de-DE" sz="1500" b="1" dirty="0" err="1" smtClean="0">
                  <a:solidFill>
                    <a:schemeClr val="accent1"/>
                  </a:solidFill>
                </a:rPr>
                <a:t>Matchmaking</a:t>
              </a:r>
              <a:r>
                <a:rPr lang="de-DE" sz="1500" b="1" dirty="0" smtClean="0">
                  <a:solidFill>
                    <a:schemeClr val="accent1"/>
                  </a:solidFill>
                </a:rPr>
                <a:t> </a:t>
              </a:r>
              <a:r>
                <a:rPr lang="de-DE" sz="1500" b="1" dirty="0">
                  <a:solidFill>
                    <a:schemeClr val="accent1"/>
                  </a:solidFill>
                </a:rPr>
                <a:t>&amp; </a:t>
              </a:r>
              <a:r>
                <a:rPr lang="de-DE" sz="1500" b="1" dirty="0" err="1">
                  <a:solidFill>
                    <a:schemeClr val="accent1"/>
                  </a:solidFill>
                </a:rPr>
                <a:t>Pitching</a:t>
              </a:r>
              <a:r>
                <a:rPr lang="de-DE" sz="1500" b="1" dirty="0">
                  <a:solidFill>
                    <a:schemeClr val="accent1"/>
                  </a:solidFill>
                </a:rPr>
                <a:t> Events</a:t>
              </a:r>
            </a:p>
            <a:p>
              <a:pPr marL="109538" indent="-109538">
                <a:buFont typeface="Arial" panose="020B0604020202020204" pitchFamily="34" charset="0"/>
                <a:buChar char="•"/>
              </a:pPr>
              <a:r>
                <a:rPr lang="de-DE" sz="1500" b="1" dirty="0" err="1">
                  <a:solidFill>
                    <a:schemeClr val="accent1"/>
                  </a:solidFill>
                </a:rPr>
                <a:t>Entrepreneurial</a:t>
              </a:r>
              <a:r>
                <a:rPr lang="de-DE" sz="1500" b="1" dirty="0">
                  <a:solidFill>
                    <a:schemeClr val="accent1"/>
                  </a:solidFill>
                </a:rPr>
                <a:t> Skills Development </a:t>
              </a:r>
              <a:r>
                <a:rPr lang="de-DE" sz="1500" b="1" dirty="0" err="1">
                  <a:solidFill>
                    <a:schemeClr val="accent1"/>
                  </a:solidFill>
                </a:rPr>
                <a:t>Program</a:t>
              </a:r>
              <a:r>
                <a:rPr lang="de-DE" sz="1500" b="1" dirty="0">
                  <a:solidFill>
                    <a:schemeClr val="accent1"/>
                  </a:solidFill>
                </a:rPr>
                <a:t> </a:t>
              </a:r>
            </a:p>
          </p:txBody>
        </p:sp>
      </p:grpSp>
      <p:grpSp>
        <p:nvGrpSpPr>
          <p:cNvPr id="1034" name="Gruppieren 1033"/>
          <p:cNvGrpSpPr/>
          <p:nvPr/>
        </p:nvGrpSpPr>
        <p:grpSpPr>
          <a:xfrm>
            <a:off x="6742415" y="1313424"/>
            <a:ext cx="2409603" cy="3547890"/>
            <a:chOff x="6876256" y="1326913"/>
            <a:chExt cx="2409603" cy="3547890"/>
          </a:xfrm>
        </p:grpSpPr>
        <p:pic>
          <p:nvPicPr>
            <p:cNvPr id="27" name="Grafik 26"/>
            <p:cNvPicPr>
              <a:picLocks noChangeAspect="1"/>
            </p:cNvPicPr>
            <p:nvPr/>
          </p:nvPicPr>
          <p:blipFill rotWithShape="1">
            <a:blip r:embed="rId6">
              <a:extLst>
                <a:ext uri="{28A0092B-C50C-407E-A947-70E740481C1C}">
                  <a14:useLocalDpi xmlns:a14="http://schemas.microsoft.com/office/drawing/2010/main" val="0"/>
                </a:ext>
              </a:extLst>
            </a:blip>
            <a:srcRect t="5174"/>
            <a:stretch/>
          </p:blipFill>
          <p:spPr>
            <a:xfrm>
              <a:off x="6876256" y="1326913"/>
              <a:ext cx="1771429" cy="2456447"/>
            </a:xfrm>
            <a:prstGeom prst="rect">
              <a:avLst/>
            </a:prstGeom>
          </p:spPr>
        </p:pic>
        <p:sp>
          <p:nvSpPr>
            <p:cNvPr id="43" name="Textfeld 42"/>
            <p:cNvSpPr txBox="1"/>
            <p:nvPr/>
          </p:nvSpPr>
          <p:spPr>
            <a:xfrm>
              <a:off x="6927875" y="3859140"/>
              <a:ext cx="2357984" cy="1015663"/>
            </a:xfrm>
            <a:prstGeom prst="rect">
              <a:avLst/>
            </a:prstGeom>
            <a:noFill/>
          </p:spPr>
          <p:txBody>
            <a:bodyPr wrap="square" rtlCol="0">
              <a:spAutoFit/>
            </a:bodyPr>
            <a:lstStyle/>
            <a:p>
              <a:pPr marL="109538" indent="-109538">
                <a:buFont typeface="Arial" panose="020B0604020202020204" pitchFamily="34" charset="0"/>
                <a:buChar char="•"/>
              </a:pPr>
              <a:r>
                <a:rPr lang="hu-HU" sz="1500" b="1" dirty="0" err="1" smtClean="0">
                  <a:solidFill>
                    <a:schemeClr val="accent1"/>
                  </a:solidFill>
                </a:rPr>
                <a:t>Bootcamps</a:t>
              </a:r>
              <a:endParaRPr lang="hu-HU" sz="1500" b="1" dirty="0" smtClean="0">
                <a:solidFill>
                  <a:schemeClr val="accent1"/>
                </a:solidFill>
              </a:endParaRPr>
            </a:p>
            <a:p>
              <a:pPr marL="109538" indent="-109538">
                <a:buFont typeface="Arial" panose="020B0604020202020204" pitchFamily="34" charset="0"/>
                <a:buChar char="•"/>
              </a:pPr>
              <a:r>
                <a:rPr lang="de-DE" sz="1500" b="1" dirty="0" smtClean="0">
                  <a:solidFill>
                    <a:schemeClr val="accent1"/>
                  </a:solidFill>
                </a:rPr>
                <a:t>Business </a:t>
              </a:r>
              <a:r>
                <a:rPr lang="de-DE" sz="1500" b="1" dirty="0" err="1">
                  <a:solidFill>
                    <a:schemeClr val="accent1"/>
                  </a:solidFill>
                </a:rPr>
                <a:t>Acceleration</a:t>
              </a:r>
              <a:r>
                <a:rPr lang="de-DE" sz="1500" b="1" dirty="0">
                  <a:solidFill>
                    <a:schemeClr val="accent1"/>
                  </a:solidFill>
                </a:rPr>
                <a:t> Programme</a:t>
              </a:r>
            </a:p>
            <a:p>
              <a:pPr marL="109538" indent="-109538">
                <a:buFont typeface="Arial" panose="020B0604020202020204" pitchFamily="34" charset="0"/>
                <a:buChar char="•"/>
              </a:pPr>
              <a:r>
                <a:rPr lang="de-DE" sz="1500" b="1" dirty="0" smtClean="0">
                  <a:solidFill>
                    <a:schemeClr val="accent1"/>
                  </a:solidFill>
                </a:rPr>
                <a:t>Media </a:t>
              </a:r>
              <a:r>
                <a:rPr lang="de-DE" sz="1500" b="1" dirty="0">
                  <a:solidFill>
                    <a:schemeClr val="accent1"/>
                  </a:solidFill>
                </a:rPr>
                <a:t>Training</a:t>
              </a:r>
            </a:p>
          </p:txBody>
        </p:sp>
      </p:grpSp>
    </p:spTree>
    <p:extLst>
      <p:ext uri="{BB962C8B-B14F-4D97-AF65-F5344CB8AC3E}">
        <p14:creationId xmlns:p14="http://schemas.microsoft.com/office/powerpoint/2010/main" val="3650341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31"/>
                                        </p:tgtEl>
                                        <p:attrNameLst>
                                          <p:attrName>style.visibility</p:attrName>
                                        </p:attrNameLst>
                                      </p:cBhvr>
                                      <p:to>
                                        <p:strVal val="visible"/>
                                      </p:to>
                                    </p:set>
                                    <p:animEffect transition="in" filter="fade">
                                      <p:cBhvr>
                                        <p:cTn id="7" dur="1000"/>
                                        <p:tgtEl>
                                          <p:spTgt spid="1031"/>
                                        </p:tgtEl>
                                      </p:cBhvr>
                                    </p:animEffect>
                                    <p:anim calcmode="lin" valueType="num">
                                      <p:cBhvr>
                                        <p:cTn id="8" dur="1000" fill="hold"/>
                                        <p:tgtEl>
                                          <p:spTgt spid="1031"/>
                                        </p:tgtEl>
                                        <p:attrNameLst>
                                          <p:attrName>ppt_x</p:attrName>
                                        </p:attrNameLst>
                                      </p:cBhvr>
                                      <p:tavLst>
                                        <p:tav tm="0">
                                          <p:val>
                                            <p:strVal val="#ppt_x"/>
                                          </p:val>
                                        </p:tav>
                                        <p:tav tm="100000">
                                          <p:val>
                                            <p:strVal val="#ppt_x"/>
                                          </p:val>
                                        </p:tav>
                                      </p:tavLst>
                                    </p:anim>
                                    <p:anim calcmode="lin" valueType="num">
                                      <p:cBhvr>
                                        <p:cTn id="9" dur="1000" fill="hold"/>
                                        <p:tgtEl>
                                          <p:spTgt spid="103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32"/>
                                        </p:tgtEl>
                                        <p:attrNameLst>
                                          <p:attrName>style.visibility</p:attrName>
                                        </p:attrNameLst>
                                      </p:cBhvr>
                                      <p:to>
                                        <p:strVal val="visible"/>
                                      </p:to>
                                    </p:set>
                                    <p:animEffect transition="in" filter="fade">
                                      <p:cBhvr>
                                        <p:cTn id="14" dur="1000"/>
                                        <p:tgtEl>
                                          <p:spTgt spid="1032"/>
                                        </p:tgtEl>
                                      </p:cBhvr>
                                    </p:animEffect>
                                    <p:anim calcmode="lin" valueType="num">
                                      <p:cBhvr>
                                        <p:cTn id="15" dur="1000" fill="hold"/>
                                        <p:tgtEl>
                                          <p:spTgt spid="1032"/>
                                        </p:tgtEl>
                                        <p:attrNameLst>
                                          <p:attrName>ppt_x</p:attrName>
                                        </p:attrNameLst>
                                      </p:cBhvr>
                                      <p:tavLst>
                                        <p:tav tm="0">
                                          <p:val>
                                            <p:strVal val="#ppt_x"/>
                                          </p:val>
                                        </p:tav>
                                        <p:tav tm="100000">
                                          <p:val>
                                            <p:strVal val="#ppt_x"/>
                                          </p:val>
                                        </p:tav>
                                      </p:tavLst>
                                    </p:anim>
                                    <p:anim calcmode="lin" valueType="num">
                                      <p:cBhvr>
                                        <p:cTn id="16" dur="1000" fill="hold"/>
                                        <p:tgtEl>
                                          <p:spTgt spid="103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33"/>
                                        </p:tgtEl>
                                        <p:attrNameLst>
                                          <p:attrName>style.visibility</p:attrName>
                                        </p:attrNameLst>
                                      </p:cBhvr>
                                      <p:to>
                                        <p:strVal val="visible"/>
                                      </p:to>
                                    </p:set>
                                    <p:animEffect transition="in" filter="fade">
                                      <p:cBhvr>
                                        <p:cTn id="21" dur="1000"/>
                                        <p:tgtEl>
                                          <p:spTgt spid="1033"/>
                                        </p:tgtEl>
                                      </p:cBhvr>
                                    </p:animEffect>
                                    <p:anim calcmode="lin" valueType="num">
                                      <p:cBhvr>
                                        <p:cTn id="22" dur="1000" fill="hold"/>
                                        <p:tgtEl>
                                          <p:spTgt spid="1033"/>
                                        </p:tgtEl>
                                        <p:attrNameLst>
                                          <p:attrName>ppt_x</p:attrName>
                                        </p:attrNameLst>
                                      </p:cBhvr>
                                      <p:tavLst>
                                        <p:tav tm="0">
                                          <p:val>
                                            <p:strVal val="#ppt_x"/>
                                          </p:val>
                                        </p:tav>
                                        <p:tav tm="100000">
                                          <p:val>
                                            <p:strVal val="#ppt_x"/>
                                          </p:val>
                                        </p:tav>
                                      </p:tavLst>
                                    </p:anim>
                                    <p:anim calcmode="lin" valueType="num">
                                      <p:cBhvr>
                                        <p:cTn id="23" dur="1000" fill="hold"/>
                                        <p:tgtEl>
                                          <p:spTgt spid="103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34"/>
                                        </p:tgtEl>
                                        <p:attrNameLst>
                                          <p:attrName>style.visibility</p:attrName>
                                        </p:attrNameLst>
                                      </p:cBhvr>
                                      <p:to>
                                        <p:strVal val="visible"/>
                                      </p:to>
                                    </p:set>
                                    <p:animEffect transition="in" filter="fade">
                                      <p:cBhvr>
                                        <p:cTn id="28" dur="1000"/>
                                        <p:tgtEl>
                                          <p:spTgt spid="1034"/>
                                        </p:tgtEl>
                                      </p:cBhvr>
                                    </p:animEffect>
                                    <p:anim calcmode="lin" valueType="num">
                                      <p:cBhvr>
                                        <p:cTn id="29" dur="1000" fill="hold"/>
                                        <p:tgtEl>
                                          <p:spTgt spid="1034"/>
                                        </p:tgtEl>
                                        <p:attrNameLst>
                                          <p:attrName>ppt_x</p:attrName>
                                        </p:attrNameLst>
                                      </p:cBhvr>
                                      <p:tavLst>
                                        <p:tav tm="0">
                                          <p:val>
                                            <p:strVal val="#ppt_x"/>
                                          </p:val>
                                        </p:tav>
                                        <p:tav tm="100000">
                                          <p:val>
                                            <p:strVal val="#ppt_x"/>
                                          </p:val>
                                        </p:tav>
                                      </p:tavLst>
                                    </p:anim>
                                    <p:anim calcmode="lin" valueType="num">
                                      <p:cBhvr>
                                        <p:cTn id="30" dur="1000" fill="hold"/>
                                        <p:tgtEl>
                                          <p:spTgt spid="10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Kép 6"/>
          <p:cNvPicPr>
            <a:picLocks noChangeAspect="1"/>
          </p:cNvPicPr>
          <p:nvPr/>
        </p:nvPicPr>
        <p:blipFill rotWithShape="1">
          <a:blip r:embed="rId3"/>
          <a:srcRect b="7193"/>
          <a:stretch/>
        </p:blipFill>
        <p:spPr>
          <a:xfrm>
            <a:off x="6363163" y="2276872"/>
            <a:ext cx="2817349" cy="3816424"/>
          </a:xfrm>
          <a:prstGeom prst="rect">
            <a:avLst/>
          </a:prstGeom>
        </p:spPr>
      </p:pic>
      <p:sp>
        <p:nvSpPr>
          <p:cNvPr id="2" name="Dia számának helye 1"/>
          <p:cNvSpPr>
            <a:spLocks noGrp="1"/>
          </p:cNvSpPr>
          <p:nvPr>
            <p:ph type="sldNum" sz="quarter" idx="12"/>
          </p:nvPr>
        </p:nvSpPr>
        <p:spPr/>
        <p:txBody>
          <a:bodyPr/>
          <a:lstStyle/>
          <a:p>
            <a:fld id="{4860309F-B662-4DA2-819A-3D6F262AD4E0}" type="slidenum">
              <a:rPr lang="en-GB" smtClean="0">
                <a:solidFill>
                  <a:prstClr val="white"/>
                </a:solidFill>
              </a:rPr>
              <a:pPr/>
              <a:t>5</a:t>
            </a:fld>
            <a:endParaRPr lang="en-GB" dirty="0">
              <a:solidFill>
                <a:prstClr val="white"/>
              </a:solidFill>
            </a:endParaRPr>
          </a:p>
        </p:txBody>
      </p:sp>
      <p:sp>
        <p:nvSpPr>
          <p:cNvPr id="3" name="Cím 2"/>
          <p:cNvSpPr>
            <a:spLocks noGrp="1"/>
          </p:cNvSpPr>
          <p:nvPr>
            <p:ph type="title"/>
          </p:nvPr>
        </p:nvSpPr>
        <p:spPr/>
        <p:txBody>
          <a:bodyPr/>
          <a:lstStyle/>
          <a:p>
            <a:r>
              <a:rPr lang="hu-HU" dirty="0" err="1" smtClean="0"/>
              <a:t>Information</a:t>
            </a:r>
            <a:r>
              <a:rPr lang="hu-HU" dirty="0" smtClean="0"/>
              <a:t> </a:t>
            </a:r>
            <a:r>
              <a:rPr lang="hu-HU" dirty="0" err="1" smtClean="0"/>
              <a:t>Services</a:t>
            </a:r>
            <a:endParaRPr lang="en-US" dirty="0"/>
          </a:p>
        </p:txBody>
      </p:sp>
      <p:sp>
        <p:nvSpPr>
          <p:cNvPr id="6" name="Tartalom helye 5"/>
          <p:cNvSpPr>
            <a:spLocks noGrp="1"/>
          </p:cNvSpPr>
          <p:nvPr>
            <p:ph sz="quarter" idx="13"/>
          </p:nvPr>
        </p:nvSpPr>
        <p:spPr>
          <a:xfrm>
            <a:off x="357158" y="1357298"/>
            <a:ext cx="6485299" cy="4591982"/>
          </a:xfrm>
        </p:spPr>
        <p:txBody>
          <a:bodyPr>
            <a:normAutofit fontScale="92500" lnSpcReduction="10000"/>
          </a:bodyPr>
          <a:lstStyle/>
          <a:p>
            <a:pPr marL="0" indent="0">
              <a:buNone/>
            </a:pPr>
            <a:r>
              <a:rPr lang="hu-HU" sz="1900" dirty="0" smtClean="0"/>
              <a:t>1. Market and R&amp;I </a:t>
            </a:r>
            <a:r>
              <a:rPr lang="hu-HU" sz="1900" dirty="0" err="1" smtClean="0"/>
              <a:t>Studies</a:t>
            </a:r>
            <a:r>
              <a:rPr lang="hu-HU" sz="1900" dirty="0" smtClean="0"/>
              <a:t> </a:t>
            </a:r>
            <a:endParaRPr lang="hu-HU" sz="1900" dirty="0"/>
          </a:p>
          <a:p>
            <a:r>
              <a:rPr lang="hu-HU" sz="1700" b="0" dirty="0" smtClean="0"/>
              <a:t>I</a:t>
            </a:r>
            <a:r>
              <a:rPr lang="en-US" sz="1700" b="0" dirty="0" err="1" smtClean="0"/>
              <a:t>dentify</a:t>
            </a:r>
            <a:r>
              <a:rPr lang="en-US" sz="1700" b="0" dirty="0" smtClean="0"/>
              <a:t> </a:t>
            </a:r>
            <a:r>
              <a:rPr lang="en-US" sz="1700" b="0" dirty="0"/>
              <a:t>key innovation hubs/facilitators and industry related </a:t>
            </a:r>
            <a:r>
              <a:rPr lang="en-US" sz="1700" b="0" dirty="0" err="1"/>
              <a:t>centres</a:t>
            </a:r>
            <a:r>
              <a:rPr lang="en-US" sz="1700" b="0" dirty="0"/>
              <a:t>, US market opportunities and </a:t>
            </a:r>
            <a:r>
              <a:rPr lang="en-US" sz="1700" b="0" dirty="0" smtClean="0"/>
              <a:t>barriers</a:t>
            </a:r>
            <a:endParaRPr lang="hu-HU" sz="1700" b="0" dirty="0" smtClean="0"/>
          </a:p>
          <a:p>
            <a:r>
              <a:rPr lang="hu-HU" sz="1700" b="0" dirty="0"/>
              <a:t>P</a:t>
            </a:r>
            <a:r>
              <a:rPr lang="en-US" sz="1700" b="0" dirty="0" err="1"/>
              <a:t>ossible</a:t>
            </a:r>
            <a:r>
              <a:rPr lang="en-US" sz="1700" b="0" dirty="0"/>
              <a:t> ways of approaching the US market</a:t>
            </a:r>
            <a:r>
              <a:rPr lang="hu-HU" sz="1700" b="0" dirty="0"/>
              <a:t>/</a:t>
            </a:r>
            <a:r>
              <a:rPr lang="hu-HU" sz="1700" b="0" dirty="0" err="1"/>
              <a:t>research</a:t>
            </a:r>
            <a:r>
              <a:rPr lang="hu-HU" sz="1700" b="0" dirty="0"/>
              <a:t> </a:t>
            </a:r>
            <a:r>
              <a:rPr lang="hu-HU" sz="1700" b="0" dirty="0" err="1" smtClean="0"/>
              <a:t>community</a:t>
            </a:r>
            <a:endParaRPr lang="hu-HU" sz="1700" b="0" dirty="0" smtClean="0"/>
          </a:p>
          <a:p>
            <a:r>
              <a:rPr lang="hu-HU" sz="1700" b="0" dirty="0" err="1"/>
              <a:t>A</a:t>
            </a:r>
            <a:r>
              <a:rPr lang="hu-HU" sz="1700" b="0" dirty="0" err="1" smtClean="0"/>
              <a:t>vailable</a:t>
            </a:r>
            <a:r>
              <a:rPr lang="hu-HU" sz="1700" b="0" dirty="0" smtClean="0"/>
              <a:t> </a:t>
            </a:r>
            <a:r>
              <a:rPr lang="hu-HU" sz="1700" b="0" dirty="0" err="1" smtClean="0"/>
              <a:t>sources</a:t>
            </a:r>
            <a:r>
              <a:rPr lang="hu-HU" sz="1700" b="0" dirty="0" smtClean="0"/>
              <a:t>, a</a:t>
            </a:r>
            <a:r>
              <a:rPr lang="en-US" sz="1700" b="0" dirty="0" err="1" smtClean="0"/>
              <a:t>ssessment</a:t>
            </a:r>
            <a:r>
              <a:rPr lang="en-US" sz="1700" b="0" dirty="0" smtClean="0"/>
              <a:t> </a:t>
            </a:r>
            <a:r>
              <a:rPr lang="en-US" sz="1700" b="0" dirty="0"/>
              <a:t>of the US research community </a:t>
            </a:r>
            <a:r>
              <a:rPr lang="en-US" sz="1700" b="0" dirty="0" smtClean="0"/>
              <a:t>landscape</a:t>
            </a:r>
            <a:endParaRPr lang="hu-HU" sz="1700" b="0" dirty="0"/>
          </a:p>
          <a:p>
            <a:r>
              <a:rPr lang="hu-HU" sz="1700" b="0" dirty="0" err="1"/>
              <a:t>S</a:t>
            </a:r>
            <a:r>
              <a:rPr lang="hu-HU" sz="1700" b="0" dirty="0" err="1" smtClean="0"/>
              <a:t>pecific</a:t>
            </a:r>
            <a:r>
              <a:rPr lang="hu-HU" sz="1700" b="0" dirty="0" smtClean="0"/>
              <a:t> </a:t>
            </a:r>
            <a:r>
              <a:rPr lang="hu-HU" sz="1700" b="0" dirty="0" err="1" smtClean="0"/>
              <a:t>thematic</a:t>
            </a:r>
            <a:r>
              <a:rPr lang="hu-HU" sz="1700" b="0" dirty="0" smtClean="0"/>
              <a:t> </a:t>
            </a:r>
            <a:r>
              <a:rPr lang="hu-HU" sz="1700" b="0" dirty="0" err="1" smtClean="0"/>
              <a:t>studies</a:t>
            </a:r>
            <a:r>
              <a:rPr lang="hu-HU" sz="1700" b="0" dirty="0" smtClean="0"/>
              <a:t> </a:t>
            </a:r>
            <a:r>
              <a:rPr lang="hu-HU" sz="1700" b="0" dirty="0" err="1" smtClean="0"/>
              <a:t>are</a:t>
            </a:r>
            <a:r>
              <a:rPr lang="hu-HU" sz="1700" b="0" dirty="0" smtClean="0"/>
              <a:t> </a:t>
            </a:r>
            <a:r>
              <a:rPr lang="hu-HU" sz="1700" b="0" dirty="0" err="1" smtClean="0"/>
              <a:t>available</a:t>
            </a:r>
            <a:r>
              <a:rPr lang="hu-HU" sz="1700" b="0" dirty="0" smtClean="0"/>
              <a:t> here:</a:t>
            </a:r>
          </a:p>
          <a:p>
            <a:pPr marL="176213" indent="0">
              <a:buNone/>
            </a:pPr>
            <a:r>
              <a:rPr lang="hu-HU" sz="1700" b="0" i="1" dirty="0" err="1" smtClean="0">
                <a:hlinkClick r:id="rId4"/>
              </a:rPr>
              <a:t>www.usa.enrichcentres.eu</a:t>
            </a:r>
            <a:r>
              <a:rPr lang="hu-HU" sz="1700" b="0" i="1" dirty="0" smtClean="0">
                <a:hlinkClick r:id="rId4"/>
              </a:rPr>
              <a:t>/</a:t>
            </a:r>
            <a:r>
              <a:rPr lang="hu-HU" sz="1700" b="0" i="1" dirty="0" err="1" smtClean="0">
                <a:hlinkClick r:id="rId4"/>
              </a:rPr>
              <a:t>innovation-market-studies</a:t>
            </a:r>
            <a:r>
              <a:rPr lang="hu-HU" sz="1700" b="0" i="1" dirty="0" smtClean="0"/>
              <a:t> </a:t>
            </a:r>
            <a:endParaRPr lang="hu-HU" sz="1700" b="0" i="1" dirty="0"/>
          </a:p>
          <a:p>
            <a:pPr marL="0" indent="176213">
              <a:buNone/>
            </a:pPr>
            <a:r>
              <a:rPr lang="hu-HU" sz="1700" b="0" i="1" dirty="0" err="1" smtClean="0">
                <a:hlinkClick r:id="rId5"/>
              </a:rPr>
              <a:t>www.usa.enrichcentres.eu</a:t>
            </a:r>
            <a:r>
              <a:rPr lang="hu-HU" sz="1700" b="0" i="1" dirty="0" smtClean="0">
                <a:hlinkClick r:id="rId5"/>
              </a:rPr>
              <a:t>/</a:t>
            </a:r>
            <a:r>
              <a:rPr lang="hu-HU" sz="1700" b="0" i="1" dirty="0" err="1" smtClean="0">
                <a:hlinkClick r:id="rId5"/>
              </a:rPr>
              <a:t>thematic-research-studies</a:t>
            </a:r>
            <a:endParaRPr lang="hu-HU" sz="1600" b="0" i="1" dirty="0"/>
          </a:p>
          <a:p>
            <a:pPr marL="0" indent="0">
              <a:buNone/>
            </a:pPr>
            <a:r>
              <a:rPr lang="hu-HU" sz="1900" dirty="0" smtClean="0"/>
              <a:t>2. </a:t>
            </a:r>
            <a:r>
              <a:rPr lang="hu-HU" sz="1900" dirty="0" err="1" smtClean="0"/>
              <a:t>First</a:t>
            </a:r>
            <a:r>
              <a:rPr lang="hu-HU" sz="1900" dirty="0" smtClean="0"/>
              <a:t> </a:t>
            </a:r>
            <a:r>
              <a:rPr lang="hu-HU" sz="1900" dirty="0" err="1"/>
              <a:t>Aid</a:t>
            </a:r>
            <a:r>
              <a:rPr lang="hu-HU" sz="1900" dirty="0"/>
              <a:t> </a:t>
            </a:r>
            <a:r>
              <a:rPr lang="hu-HU" sz="1900" dirty="0" err="1"/>
              <a:t>Information</a:t>
            </a:r>
            <a:r>
              <a:rPr lang="hu-HU" sz="1900" dirty="0"/>
              <a:t> </a:t>
            </a:r>
            <a:r>
              <a:rPr lang="hu-HU" sz="1900" dirty="0" smtClean="0"/>
              <a:t>Kit </a:t>
            </a:r>
          </a:p>
          <a:p>
            <a:pPr marL="0" indent="176213">
              <a:buNone/>
            </a:pPr>
            <a:r>
              <a:rPr lang="hu-HU" sz="1700" b="0" dirty="0" err="1" smtClean="0"/>
              <a:t>Booklets</a:t>
            </a:r>
            <a:r>
              <a:rPr lang="hu-HU" sz="1700" b="0" dirty="0" smtClean="0"/>
              <a:t>: </a:t>
            </a:r>
            <a:r>
              <a:rPr lang="hu-HU" sz="1700" b="0" i="1" dirty="0" err="1" smtClean="0">
                <a:hlinkClick r:id="rId6"/>
              </a:rPr>
              <a:t>www.usa.enrichcentres.eu</a:t>
            </a:r>
            <a:r>
              <a:rPr lang="hu-HU" sz="1700" b="0" i="1" dirty="0" smtClean="0">
                <a:hlinkClick r:id="rId6"/>
              </a:rPr>
              <a:t>/</a:t>
            </a:r>
            <a:r>
              <a:rPr lang="hu-HU" sz="1700" b="0" i="1" dirty="0" err="1" smtClean="0">
                <a:hlinkClick r:id="rId6"/>
              </a:rPr>
              <a:t>information-services</a:t>
            </a:r>
            <a:endParaRPr lang="hu-HU" sz="1700" b="0" i="1" dirty="0" smtClean="0"/>
          </a:p>
          <a:p>
            <a:pPr marL="0" indent="176213">
              <a:buNone/>
            </a:pPr>
            <a:endParaRPr lang="hu-HU" sz="1700" b="0" i="1" dirty="0" smtClean="0"/>
          </a:p>
          <a:p>
            <a:pPr marL="0" indent="0">
              <a:buNone/>
            </a:pPr>
            <a:endParaRPr lang="hu-HU" sz="1400" dirty="0"/>
          </a:p>
        </p:txBody>
      </p:sp>
      <p:pic>
        <p:nvPicPr>
          <p:cNvPr id="5" name="Kép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46020" y="270372"/>
            <a:ext cx="1790476" cy="17904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197032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ép 4"/>
          <p:cNvPicPr>
            <a:picLocks noChangeAspect="1"/>
          </p:cNvPicPr>
          <p:nvPr/>
        </p:nvPicPr>
        <p:blipFill rotWithShape="1">
          <a:blip r:embed="rId3"/>
          <a:srcRect l="67325" t="52801" r="21650" b="21987"/>
          <a:stretch/>
        </p:blipFill>
        <p:spPr>
          <a:xfrm>
            <a:off x="6660232" y="3068960"/>
            <a:ext cx="2232248" cy="2870035"/>
          </a:xfrm>
          <a:prstGeom prst="rect">
            <a:avLst/>
          </a:prstGeom>
        </p:spPr>
      </p:pic>
      <p:sp>
        <p:nvSpPr>
          <p:cNvPr id="2" name="Dia számának helye 1"/>
          <p:cNvSpPr>
            <a:spLocks noGrp="1"/>
          </p:cNvSpPr>
          <p:nvPr>
            <p:ph type="sldNum" sz="quarter" idx="12"/>
          </p:nvPr>
        </p:nvSpPr>
        <p:spPr/>
        <p:txBody>
          <a:bodyPr/>
          <a:lstStyle/>
          <a:p>
            <a:fld id="{4860309F-B662-4DA2-819A-3D6F262AD4E0}" type="slidenum">
              <a:rPr lang="en-GB" smtClean="0">
                <a:solidFill>
                  <a:prstClr val="white"/>
                </a:solidFill>
              </a:rPr>
              <a:pPr/>
              <a:t>6</a:t>
            </a:fld>
            <a:endParaRPr lang="en-GB" dirty="0">
              <a:solidFill>
                <a:prstClr val="white"/>
              </a:solidFill>
            </a:endParaRPr>
          </a:p>
        </p:txBody>
      </p:sp>
      <p:sp>
        <p:nvSpPr>
          <p:cNvPr id="3" name="Cím 2"/>
          <p:cNvSpPr>
            <a:spLocks noGrp="1"/>
          </p:cNvSpPr>
          <p:nvPr>
            <p:ph type="title"/>
          </p:nvPr>
        </p:nvSpPr>
        <p:spPr/>
        <p:txBody>
          <a:bodyPr/>
          <a:lstStyle/>
          <a:p>
            <a:r>
              <a:rPr lang="hu-HU" dirty="0" err="1" smtClean="0"/>
              <a:t>Guidance</a:t>
            </a:r>
            <a:r>
              <a:rPr lang="hu-HU" dirty="0" smtClean="0"/>
              <a:t> </a:t>
            </a:r>
            <a:r>
              <a:rPr lang="hu-HU" dirty="0" err="1" smtClean="0"/>
              <a:t>Training</a:t>
            </a:r>
            <a:r>
              <a:rPr lang="hu-HU" dirty="0" smtClean="0"/>
              <a:t> and </a:t>
            </a:r>
            <a:br>
              <a:rPr lang="hu-HU" dirty="0" smtClean="0"/>
            </a:br>
            <a:r>
              <a:rPr lang="hu-HU" dirty="0" err="1" smtClean="0"/>
              <a:t>Infrastructure</a:t>
            </a:r>
            <a:r>
              <a:rPr lang="hu-HU" dirty="0" smtClean="0"/>
              <a:t> I.</a:t>
            </a:r>
            <a:endParaRPr lang="en-US" dirty="0"/>
          </a:p>
        </p:txBody>
      </p:sp>
      <p:sp>
        <p:nvSpPr>
          <p:cNvPr id="4" name="Tartalom helye 3"/>
          <p:cNvSpPr>
            <a:spLocks noGrp="1"/>
          </p:cNvSpPr>
          <p:nvPr>
            <p:ph sz="quarter" idx="13"/>
          </p:nvPr>
        </p:nvSpPr>
        <p:spPr>
          <a:xfrm>
            <a:off x="357158" y="1155886"/>
            <a:ext cx="8329642" cy="4357718"/>
          </a:xfrm>
        </p:spPr>
        <p:txBody>
          <a:bodyPr>
            <a:normAutofit fontScale="25000" lnSpcReduction="20000"/>
          </a:bodyPr>
          <a:lstStyle/>
          <a:p>
            <a:pPr marL="0" indent="0">
              <a:buNone/>
            </a:pPr>
            <a:r>
              <a:rPr lang="hu-HU" sz="5600" dirty="0" smtClean="0">
                <a:solidFill>
                  <a:schemeClr val="accent1"/>
                </a:solidFill>
              </a:rPr>
              <a:t>1. </a:t>
            </a:r>
            <a:r>
              <a:rPr lang="de-DE" sz="5600" dirty="0" smtClean="0">
                <a:solidFill>
                  <a:schemeClr val="accent1"/>
                </a:solidFill>
              </a:rPr>
              <a:t>Webinars</a:t>
            </a:r>
            <a:endParaRPr lang="hu-HU" sz="5600" dirty="0" smtClean="0">
              <a:solidFill>
                <a:schemeClr val="accent1"/>
              </a:solidFill>
            </a:endParaRPr>
          </a:p>
          <a:p>
            <a:r>
              <a:rPr lang="hu-HU" sz="5600" b="0" dirty="0"/>
              <a:t>I</a:t>
            </a:r>
            <a:r>
              <a:rPr lang="en-US" sz="5600" b="0" dirty="0" err="1" smtClean="0"/>
              <a:t>nformation</a:t>
            </a:r>
            <a:r>
              <a:rPr lang="en-US" sz="5600" b="0" dirty="0" smtClean="0"/>
              <a:t> </a:t>
            </a:r>
            <a:r>
              <a:rPr lang="en-US" sz="5600" b="0" dirty="0"/>
              <a:t>about thematic research actions </a:t>
            </a:r>
            <a:endParaRPr lang="hu-HU" sz="5600" b="0" dirty="0" smtClean="0"/>
          </a:p>
          <a:p>
            <a:r>
              <a:rPr lang="hu-HU" sz="5600" b="0" dirty="0"/>
              <a:t>C</a:t>
            </a:r>
            <a:r>
              <a:rPr lang="en-US" sz="5600" b="0" dirty="0" err="1" smtClean="0"/>
              <a:t>ritical</a:t>
            </a:r>
            <a:r>
              <a:rPr lang="en-US" sz="5600" b="0" dirty="0" smtClean="0"/>
              <a:t> </a:t>
            </a:r>
            <a:r>
              <a:rPr lang="en-US" sz="5600" b="0" dirty="0"/>
              <a:t>aspects of research and market areas that are potential opportunities </a:t>
            </a:r>
            <a:endParaRPr lang="hu-HU" sz="5600" b="0" dirty="0" smtClean="0"/>
          </a:p>
          <a:p>
            <a:pPr marL="0" indent="0">
              <a:buNone/>
            </a:pPr>
            <a:r>
              <a:rPr lang="hu-HU" sz="5600" b="0" dirty="0"/>
              <a:t> </a:t>
            </a:r>
            <a:r>
              <a:rPr lang="hu-HU" sz="5600" b="0" dirty="0" smtClean="0"/>
              <a:t>         </a:t>
            </a:r>
            <a:r>
              <a:rPr lang="en-US" sz="5600" b="0" dirty="0" smtClean="0"/>
              <a:t>for </a:t>
            </a:r>
            <a:r>
              <a:rPr lang="en-US" sz="5600" b="0" dirty="0"/>
              <a:t>cooperation between the EU and the </a:t>
            </a:r>
            <a:r>
              <a:rPr lang="en-US" sz="5600" b="0" dirty="0" smtClean="0"/>
              <a:t>US</a:t>
            </a:r>
            <a:endParaRPr lang="hu-HU" sz="5600" b="0" dirty="0" smtClean="0"/>
          </a:p>
          <a:p>
            <a:r>
              <a:rPr lang="hu-HU" sz="5600" b="0" dirty="0" err="1" smtClean="0"/>
              <a:t>Registration</a:t>
            </a:r>
            <a:r>
              <a:rPr lang="hu-HU" sz="5600" b="0" dirty="0"/>
              <a:t> </a:t>
            </a:r>
            <a:r>
              <a:rPr lang="en-US" sz="5600" b="0" dirty="0" smtClean="0"/>
              <a:t>through </a:t>
            </a:r>
            <a:r>
              <a:rPr lang="en-US" sz="5600" b="0" dirty="0"/>
              <a:t>the ENRICH in the USA </a:t>
            </a:r>
            <a:r>
              <a:rPr lang="en-US" sz="5600" b="0" dirty="0" smtClean="0"/>
              <a:t>website</a:t>
            </a:r>
            <a:endParaRPr lang="hu-HU" sz="5600" b="0" dirty="0" smtClean="0"/>
          </a:p>
          <a:p>
            <a:r>
              <a:rPr lang="en-US" sz="5600" b="0" dirty="0"/>
              <a:t>Past </a:t>
            </a:r>
            <a:r>
              <a:rPr lang="en-US" sz="5600" b="0" dirty="0" smtClean="0"/>
              <a:t>webinars</a:t>
            </a:r>
            <a:r>
              <a:rPr lang="hu-HU" sz="5600" b="0" dirty="0" smtClean="0"/>
              <a:t>:</a:t>
            </a:r>
          </a:p>
          <a:p>
            <a:pPr lvl="1"/>
            <a:r>
              <a:rPr lang="en-US" sz="4800" dirty="0">
                <a:solidFill>
                  <a:srgbClr val="214097"/>
                </a:solidFill>
                <a:hlinkClick r:id="rId4"/>
              </a:rPr>
              <a:t>ENRICH in the USA Services</a:t>
            </a:r>
            <a:endParaRPr lang="en-US" sz="4800" dirty="0">
              <a:solidFill>
                <a:srgbClr val="214097"/>
              </a:solidFill>
            </a:endParaRPr>
          </a:p>
          <a:p>
            <a:pPr lvl="1"/>
            <a:r>
              <a:rPr lang="en-US" sz="4800" dirty="0">
                <a:solidFill>
                  <a:srgbClr val="214097"/>
                </a:solidFill>
                <a:hlinkClick r:id="rId5"/>
              </a:rPr>
              <a:t>ENRICH in the USA Renewable energies</a:t>
            </a:r>
            <a:endParaRPr lang="en-US" sz="4800" dirty="0">
              <a:solidFill>
                <a:srgbClr val="214097"/>
              </a:solidFill>
            </a:endParaRPr>
          </a:p>
          <a:p>
            <a:pPr lvl="1"/>
            <a:r>
              <a:rPr lang="en-US" sz="4800" dirty="0">
                <a:solidFill>
                  <a:srgbClr val="214097"/>
                </a:solidFill>
                <a:hlinkClick r:id="rId6"/>
              </a:rPr>
              <a:t>ENRICH in the USA Production Technologies</a:t>
            </a:r>
            <a:endParaRPr lang="en-US" sz="4800" dirty="0">
              <a:solidFill>
                <a:srgbClr val="214097"/>
              </a:solidFill>
            </a:endParaRPr>
          </a:p>
          <a:p>
            <a:pPr lvl="1"/>
            <a:r>
              <a:rPr lang="en-US" sz="4800" dirty="0">
                <a:solidFill>
                  <a:srgbClr val="214097"/>
                </a:solidFill>
                <a:hlinkClick r:id="rId7"/>
              </a:rPr>
              <a:t>ENRICH in the USA and ENRICH in CHINA on Connected and Automated </a:t>
            </a:r>
            <a:r>
              <a:rPr lang="en-US" sz="4600" u="sng" dirty="0" smtClean="0">
                <a:hlinkClick r:id="rId7"/>
              </a:rPr>
              <a:t>Driving</a:t>
            </a:r>
            <a:endParaRPr lang="de-DE" sz="4800" dirty="0">
              <a:solidFill>
                <a:srgbClr val="FF0000"/>
              </a:solidFill>
            </a:endParaRPr>
          </a:p>
          <a:p>
            <a:pPr marL="0" indent="0">
              <a:buNone/>
            </a:pPr>
            <a:r>
              <a:rPr lang="hu-HU" sz="5600" dirty="0" smtClean="0">
                <a:solidFill>
                  <a:schemeClr val="accent1"/>
                </a:solidFill>
              </a:rPr>
              <a:t>2. </a:t>
            </a:r>
            <a:r>
              <a:rPr lang="de-DE" sz="5600" dirty="0" smtClean="0">
                <a:solidFill>
                  <a:schemeClr val="accent1"/>
                </a:solidFill>
              </a:rPr>
              <a:t>Training </a:t>
            </a:r>
            <a:r>
              <a:rPr lang="de-DE" sz="5600" dirty="0">
                <a:solidFill>
                  <a:schemeClr val="accent1"/>
                </a:solidFill>
              </a:rPr>
              <a:t>on </a:t>
            </a:r>
            <a:r>
              <a:rPr lang="de-DE" sz="5600" dirty="0" err="1" smtClean="0">
                <a:solidFill>
                  <a:schemeClr val="accent1"/>
                </a:solidFill>
              </a:rPr>
              <a:t>Internationalisation</a:t>
            </a:r>
            <a:endParaRPr lang="hu-HU" sz="5600" dirty="0" smtClean="0">
              <a:solidFill>
                <a:schemeClr val="accent1"/>
              </a:solidFill>
            </a:endParaRPr>
          </a:p>
          <a:p>
            <a:r>
              <a:rPr lang="en-US" sz="5600" b="0" dirty="0" smtClean="0"/>
              <a:t>”</a:t>
            </a:r>
            <a:r>
              <a:rPr lang="hu-HU" sz="5600" b="0" dirty="0" smtClean="0"/>
              <a:t>H</a:t>
            </a:r>
            <a:r>
              <a:rPr lang="en-US" sz="5600" b="0" dirty="0" smtClean="0"/>
              <a:t>ow </a:t>
            </a:r>
            <a:r>
              <a:rPr lang="en-US" sz="5600" b="0" dirty="0"/>
              <a:t>to </a:t>
            </a:r>
            <a:r>
              <a:rPr lang="en-US" sz="5600" b="0" dirty="0" err="1" smtClean="0"/>
              <a:t>internationalise</a:t>
            </a:r>
            <a:r>
              <a:rPr lang="en-US" sz="5600" b="0" dirty="0" smtClean="0"/>
              <a:t> </a:t>
            </a:r>
            <a:r>
              <a:rPr lang="en-US" sz="5600" b="0" dirty="0"/>
              <a:t>to the USA” throughout </a:t>
            </a:r>
            <a:r>
              <a:rPr lang="en-US" sz="5600" b="0" dirty="0" smtClean="0"/>
              <a:t>Europe</a:t>
            </a:r>
            <a:r>
              <a:rPr lang="hu-HU" sz="5600" b="0" dirty="0" smtClean="0"/>
              <a:t>, </a:t>
            </a:r>
            <a:br>
              <a:rPr lang="hu-HU" sz="5600" b="0" dirty="0" smtClean="0"/>
            </a:br>
            <a:r>
              <a:rPr lang="en-US" sz="5600" b="0" dirty="0" smtClean="0"/>
              <a:t>how to </a:t>
            </a:r>
            <a:r>
              <a:rPr lang="en-US" sz="5600" b="0" dirty="0"/>
              <a:t>successfully </a:t>
            </a:r>
            <a:r>
              <a:rPr lang="en-US" sz="5600" b="0" dirty="0" smtClean="0"/>
              <a:t>create </a:t>
            </a:r>
            <a:r>
              <a:rPr lang="en-US" sz="5600" b="0" dirty="0"/>
              <a:t>relevant partnerships in the </a:t>
            </a:r>
            <a:r>
              <a:rPr lang="en-US" sz="5600" b="0" dirty="0" smtClean="0"/>
              <a:t>US</a:t>
            </a:r>
            <a:endParaRPr lang="hu-HU" sz="5600" b="0" dirty="0" smtClean="0"/>
          </a:p>
          <a:p>
            <a:r>
              <a:rPr lang="hu-HU" sz="5600" b="0" dirty="0"/>
              <a:t>H</a:t>
            </a:r>
            <a:r>
              <a:rPr lang="en-US" sz="5600" b="0" dirty="0" err="1" smtClean="0"/>
              <a:t>alf</a:t>
            </a:r>
            <a:r>
              <a:rPr lang="en-US" sz="5600" b="0" dirty="0" smtClean="0"/>
              <a:t>-day training</a:t>
            </a:r>
            <a:endParaRPr lang="hu-HU" sz="5600" b="0" dirty="0" smtClean="0"/>
          </a:p>
          <a:p>
            <a:r>
              <a:rPr lang="hu-HU" sz="5600" b="0" dirty="0"/>
              <a:t>L</a:t>
            </a:r>
            <a:r>
              <a:rPr lang="en-US" sz="5600" b="0" dirty="0" err="1" smtClean="0"/>
              <a:t>aunch</a:t>
            </a:r>
            <a:r>
              <a:rPr lang="hu-HU" sz="5600" b="0" dirty="0" smtClean="0"/>
              <a:t>ing</a:t>
            </a:r>
            <a:r>
              <a:rPr lang="en-US" sz="5600" b="0" dirty="0" smtClean="0"/>
              <a:t> </a:t>
            </a:r>
            <a:r>
              <a:rPr lang="en-US" sz="5600" b="0" dirty="0"/>
              <a:t>throughout the year in different European </a:t>
            </a:r>
            <a:r>
              <a:rPr lang="en-US" sz="5600" b="0" dirty="0" smtClean="0"/>
              <a:t>countries</a:t>
            </a:r>
            <a:endParaRPr lang="de-DE" sz="5600" b="0" dirty="0"/>
          </a:p>
          <a:p>
            <a:endParaRPr lang="en-US" dirty="0"/>
          </a:p>
        </p:txBody>
      </p:sp>
      <p:pic>
        <p:nvPicPr>
          <p:cNvPr id="6" name="Kép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46020" y="260648"/>
            <a:ext cx="1790476" cy="17904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96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p:cNvSpPr>
            <a:spLocks noGrp="1"/>
          </p:cNvSpPr>
          <p:nvPr>
            <p:ph type="sldNum" sz="quarter" idx="12"/>
          </p:nvPr>
        </p:nvSpPr>
        <p:spPr/>
        <p:txBody>
          <a:bodyPr/>
          <a:lstStyle/>
          <a:p>
            <a:fld id="{4860309F-B662-4DA2-819A-3D6F262AD4E0}" type="slidenum">
              <a:rPr lang="en-GB" smtClean="0">
                <a:solidFill>
                  <a:prstClr val="white"/>
                </a:solidFill>
              </a:rPr>
              <a:pPr/>
              <a:t>7</a:t>
            </a:fld>
            <a:endParaRPr lang="en-GB" dirty="0">
              <a:solidFill>
                <a:prstClr val="white"/>
              </a:solidFill>
            </a:endParaRPr>
          </a:p>
        </p:txBody>
      </p:sp>
      <p:sp>
        <p:nvSpPr>
          <p:cNvPr id="3" name="Cím 2"/>
          <p:cNvSpPr>
            <a:spLocks noGrp="1"/>
          </p:cNvSpPr>
          <p:nvPr>
            <p:ph type="title"/>
          </p:nvPr>
        </p:nvSpPr>
        <p:spPr/>
        <p:txBody>
          <a:bodyPr/>
          <a:lstStyle/>
          <a:p>
            <a:r>
              <a:rPr lang="hu-HU" dirty="0" err="1"/>
              <a:t>Guidance</a:t>
            </a:r>
            <a:r>
              <a:rPr lang="hu-HU" dirty="0"/>
              <a:t> </a:t>
            </a:r>
            <a:r>
              <a:rPr lang="hu-HU" dirty="0" err="1"/>
              <a:t>Training</a:t>
            </a:r>
            <a:r>
              <a:rPr lang="hu-HU" dirty="0"/>
              <a:t> and </a:t>
            </a:r>
            <a:r>
              <a:rPr lang="hu-HU" dirty="0" smtClean="0"/>
              <a:t/>
            </a:r>
            <a:br>
              <a:rPr lang="hu-HU" dirty="0" smtClean="0"/>
            </a:br>
            <a:r>
              <a:rPr lang="hu-HU" dirty="0" err="1" smtClean="0"/>
              <a:t>Infrastructure</a:t>
            </a:r>
            <a:r>
              <a:rPr lang="hu-HU" dirty="0" smtClean="0"/>
              <a:t> II.</a:t>
            </a:r>
            <a:endParaRPr lang="en-US" dirty="0"/>
          </a:p>
        </p:txBody>
      </p:sp>
      <p:sp>
        <p:nvSpPr>
          <p:cNvPr id="4" name="Tartalom helye 3"/>
          <p:cNvSpPr>
            <a:spLocks noGrp="1"/>
          </p:cNvSpPr>
          <p:nvPr>
            <p:ph sz="quarter" idx="13"/>
          </p:nvPr>
        </p:nvSpPr>
        <p:spPr/>
        <p:txBody>
          <a:bodyPr>
            <a:normAutofit lnSpcReduction="10000"/>
          </a:bodyPr>
          <a:lstStyle/>
          <a:p>
            <a:pPr marL="0" indent="0">
              <a:lnSpc>
                <a:spcPct val="100000"/>
              </a:lnSpc>
              <a:buNone/>
            </a:pPr>
            <a:r>
              <a:rPr lang="hu-HU" sz="1800" dirty="0" smtClean="0">
                <a:solidFill>
                  <a:schemeClr val="accent1"/>
                </a:solidFill>
              </a:rPr>
              <a:t>3. Hot </a:t>
            </a:r>
            <a:r>
              <a:rPr lang="hu-HU" sz="1800" dirty="0" err="1" smtClean="0">
                <a:solidFill>
                  <a:schemeClr val="accent1"/>
                </a:solidFill>
              </a:rPr>
              <a:t>Desks</a:t>
            </a:r>
            <a:endParaRPr lang="hu-HU" sz="1800" dirty="0" smtClean="0">
              <a:solidFill>
                <a:schemeClr val="accent1"/>
              </a:solidFill>
            </a:endParaRPr>
          </a:p>
          <a:p>
            <a:pPr marL="0" indent="0">
              <a:lnSpc>
                <a:spcPct val="100000"/>
              </a:lnSpc>
              <a:buNone/>
            </a:pPr>
            <a:r>
              <a:rPr lang="hu-HU" sz="1700" b="0" dirty="0" smtClean="0">
                <a:sym typeface="Wingdings" panose="05000000000000000000" pitchFamily="2" charset="2"/>
              </a:rPr>
              <a:t>	 </a:t>
            </a:r>
            <a:r>
              <a:rPr lang="hu-HU" sz="1700" b="0" dirty="0" smtClean="0"/>
              <a:t>West </a:t>
            </a:r>
            <a:r>
              <a:rPr lang="hu-HU" sz="1700" b="0" dirty="0" err="1"/>
              <a:t>Coast</a:t>
            </a:r>
            <a:r>
              <a:rPr lang="hu-HU" sz="1700" b="0" dirty="0"/>
              <a:t> Centre Hot </a:t>
            </a:r>
            <a:r>
              <a:rPr lang="hu-HU" sz="1700" b="0" dirty="0" err="1"/>
              <a:t>Desk</a:t>
            </a:r>
            <a:r>
              <a:rPr lang="hu-HU" sz="1700" b="0" dirty="0"/>
              <a:t> </a:t>
            </a:r>
            <a:r>
              <a:rPr lang="hu-HU" sz="1700" b="0" dirty="0" err="1"/>
              <a:t>in</a:t>
            </a:r>
            <a:r>
              <a:rPr lang="hu-HU" sz="1700" b="0" dirty="0"/>
              <a:t> San </a:t>
            </a:r>
            <a:r>
              <a:rPr lang="en-US" sz="1700" b="0" dirty="0"/>
              <a:t>Francisco </a:t>
            </a:r>
            <a:endParaRPr lang="hu-HU" sz="1700" b="0" dirty="0" smtClean="0"/>
          </a:p>
          <a:p>
            <a:pPr marL="0" indent="0">
              <a:lnSpc>
                <a:spcPct val="100000"/>
              </a:lnSpc>
              <a:buNone/>
            </a:pPr>
            <a:r>
              <a:rPr lang="hu-HU" sz="1700" b="0" dirty="0" smtClean="0">
                <a:sym typeface="Wingdings" panose="05000000000000000000" pitchFamily="2" charset="2"/>
              </a:rPr>
              <a:t>	 </a:t>
            </a:r>
            <a:r>
              <a:rPr lang="hu-HU" sz="1700" b="0" dirty="0" err="1" smtClean="0"/>
              <a:t>East</a:t>
            </a:r>
            <a:r>
              <a:rPr lang="hu-HU" sz="1700" b="0" dirty="0" smtClean="0"/>
              <a:t> </a:t>
            </a:r>
            <a:r>
              <a:rPr lang="hu-HU" sz="1700" b="0" dirty="0" err="1" smtClean="0"/>
              <a:t>Coast</a:t>
            </a:r>
            <a:r>
              <a:rPr lang="hu-HU" sz="1700" b="0" dirty="0" smtClean="0"/>
              <a:t> </a:t>
            </a:r>
            <a:r>
              <a:rPr lang="hu-HU" sz="1700" b="0" dirty="0"/>
              <a:t>Centre Hot </a:t>
            </a:r>
            <a:r>
              <a:rPr lang="hu-HU" sz="1700" b="0" dirty="0" err="1"/>
              <a:t>Desk</a:t>
            </a:r>
            <a:r>
              <a:rPr lang="hu-HU" sz="1700" b="0" dirty="0"/>
              <a:t> </a:t>
            </a:r>
            <a:r>
              <a:rPr lang="hu-HU" sz="1700" b="0" dirty="0" err="1"/>
              <a:t>in</a:t>
            </a:r>
            <a:r>
              <a:rPr lang="hu-HU" sz="1700" b="0" dirty="0"/>
              <a:t> Boston</a:t>
            </a:r>
          </a:p>
          <a:p>
            <a:r>
              <a:rPr lang="hu-HU" sz="1700" b="0" dirty="0"/>
              <a:t>10</a:t>
            </a:r>
            <a:r>
              <a:rPr lang="en-US" sz="1700" b="0" dirty="0"/>
              <a:t> accepted applications per </a:t>
            </a:r>
            <a:r>
              <a:rPr lang="hu-HU" sz="1700" b="0" dirty="0" err="1"/>
              <a:t>year</a:t>
            </a:r>
            <a:endParaRPr lang="hu-HU" sz="1700" b="0" dirty="0"/>
          </a:p>
          <a:p>
            <a:pPr>
              <a:lnSpc>
                <a:spcPct val="100000"/>
              </a:lnSpc>
            </a:pPr>
            <a:r>
              <a:rPr lang="hu-HU" sz="1700" b="0" dirty="0"/>
              <a:t>S</a:t>
            </a:r>
            <a:r>
              <a:rPr lang="en-US" sz="1700" b="0" dirty="0" err="1"/>
              <a:t>upporting</a:t>
            </a:r>
            <a:r>
              <a:rPr lang="en-US" sz="1700" b="0" dirty="0"/>
              <a:t> the exploration phases and set-up of promising EU researchers and </a:t>
            </a:r>
            <a:r>
              <a:rPr lang="en-US" sz="1700" b="0" dirty="0" smtClean="0"/>
              <a:t>deep-tech/deep-science </a:t>
            </a:r>
            <a:r>
              <a:rPr lang="en-US" sz="1700" b="0" dirty="0"/>
              <a:t>entrepreneurs, startups and SMEs</a:t>
            </a:r>
            <a:endParaRPr lang="hu-HU" sz="1700" b="0" dirty="0"/>
          </a:p>
          <a:p>
            <a:pPr>
              <a:lnSpc>
                <a:spcPct val="100000"/>
              </a:lnSpc>
            </a:pPr>
            <a:r>
              <a:rPr lang="hu-HU" sz="1700" b="0" dirty="0"/>
              <a:t>O</a:t>
            </a:r>
            <a:r>
              <a:rPr lang="en-US" sz="1700" b="0" dirty="0" err="1"/>
              <a:t>ffering</a:t>
            </a:r>
            <a:r>
              <a:rPr lang="en-US" sz="1700" b="0" dirty="0"/>
              <a:t> access to a collaborative workspace founded on the principle that people work better together with other like-minded people</a:t>
            </a:r>
            <a:endParaRPr lang="hu-HU" sz="1700" b="0" dirty="0"/>
          </a:p>
          <a:p>
            <a:r>
              <a:rPr lang="hu-HU" sz="1700" b="0" dirty="0"/>
              <a:t>A</a:t>
            </a:r>
            <a:r>
              <a:rPr lang="en-US" sz="1700" b="0" dirty="0" err="1"/>
              <a:t>vailable</a:t>
            </a:r>
            <a:r>
              <a:rPr lang="en-US" sz="1700" b="0" dirty="0"/>
              <a:t> for one person for up to a two-week period</a:t>
            </a:r>
            <a:endParaRPr lang="hu-HU" sz="1700" b="0" dirty="0"/>
          </a:p>
          <a:p>
            <a:r>
              <a:rPr lang="hu-HU" sz="1700" b="0" dirty="0" err="1"/>
              <a:t>Budget</a:t>
            </a:r>
            <a:r>
              <a:rPr lang="hu-HU" sz="1700" b="0" dirty="0"/>
              <a:t>: </a:t>
            </a:r>
            <a:r>
              <a:rPr lang="en-US" sz="1700" b="0" dirty="0"/>
              <a:t>Total 700</a:t>
            </a:r>
            <a:r>
              <a:rPr lang="hu-HU" sz="1700" b="0" dirty="0"/>
              <a:t> EUR</a:t>
            </a:r>
            <a:r>
              <a:rPr lang="en-US" sz="1700" b="0" dirty="0"/>
              <a:t> desk and support</a:t>
            </a:r>
            <a:r>
              <a:rPr lang="hu-HU" sz="1700" b="0" dirty="0"/>
              <a:t> </a:t>
            </a:r>
          </a:p>
          <a:p>
            <a:pPr marL="0" indent="0">
              <a:spcBef>
                <a:spcPts val="0"/>
              </a:spcBef>
              <a:buNone/>
              <a:defRPr/>
            </a:pPr>
            <a:endParaRPr lang="hu-HU" sz="2000" dirty="0" smtClean="0">
              <a:solidFill>
                <a:srgbClr val="FF0000"/>
              </a:solidFill>
            </a:endParaRPr>
          </a:p>
          <a:p>
            <a:pPr marL="0" indent="0">
              <a:spcBef>
                <a:spcPts val="0"/>
              </a:spcBef>
              <a:buNone/>
              <a:defRPr/>
            </a:pPr>
            <a:r>
              <a:rPr lang="hu-HU" sz="2000" dirty="0" err="1" smtClean="0">
                <a:solidFill>
                  <a:srgbClr val="FF0000"/>
                </a:solidFill>
              </a:rPr>
              <a:t>Application</a:t>
            </a:r>
            <a:r>
              <a:rPr lang="hu-HU" sz="2000" dirty="0" smtClean="0">
                <a:solidFill>
                  <a:srgbClr val="FF0000"/>
                </a:solidFill>
              </a:rPr>
              <a:t> </a:t>
            </a:r>
            <a:r>
              <a:rPr lang="hu-HU" sz="2000" dirty="0">
                <a:solidFill>
                  <a:srgbClr val="FF0000"/>
                </a:solidFill>
              </a:rPr>
              <a:t>is </a:t>
            </a:r>
            <a:r>
              <a:rPr lang="hu-HU" sz="2000" dirty="0" err="1">
                <a:solidFill>
                  <a:srgbClr val="FF0000"/>
                </a:solidFill>
              </a:rPr>
              <a:t>ongoing</a:t>
            </a:r>
            <a:endParaRPr lang="hu-HU" sz="2000" dirty="0">
              <a:solidFill>
                <a:srgbClr val="FF0000"/>
              </a:solidFill>
            </a:endParaRPr>
          </a:p>
          <a:p>
            <a:pPr marL="0" indent="0">
              <a:buNone/>
            </a:pPr>
            <a:endParaRPr lang="hu-HU" b="0" dirty="0" smtClean="0"/>
          </a:p>
          <a:p>
            <a:pPr marL="0" indent="0">
              <a:buNone/>
            </a:pPr>
            <a:endParaRPr lang="hu-HU" b="0" dirty="0" smtClean="0"/>
          </a:p>
          <a:p>
            <a:pPr marL="0" indent="0">
              <a:buNone/>
            </a:pPr>
            <a:endParaRPr lang="hu-HU" b="0" dirty="0" smtClean="0"/>
          </a:p>
          <a:p>
            <a:pPr marL="0" indent="0">
              <a:buNone/>
            </a:pPr>
            <a:endParaRPr lang="hu-HU" dirty="0">
              <a:solidFill>
                <a:schemeClr val="accent1"/>
              </a:solidFill>
            </a:endParaRPr>
          </a:p>
          <a:p>
            <a:endParaRPr lang="en-US" dirty="0"/>
          </a:p>
        </p:txBody>
      </p:sp>
      <p:pic>
        <p:nvPicPr>
          <p:cNvPr id="8" name="Kép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6020" y="260648"/>
            <a:ext cx="1790476" cy="17904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Kép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09270" y="3861048"/>
            <a:ext cx="3102399" cy="2068266"/>
          </a:xfrm>
          <a:prstGeom prst="rect">
            <a:avLst/>
          </a:prstGeom>
        </p:spPr>
      </p:pic>
    </p:spTree>
    <p:extLst>
      <p:ext uri="{BB962C8B-B14F-4D97-AF65-F5344CB8AC3E}">
        <p14:creationId xmlns:p14="http://schemas.microsoft.com/office/powerpoint/2010/main" val="1996535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p:cNvSpPr>
            <a:spLocks noGrp="1"/>
          </p:cNvSpPr>
          <p:nvPr>
            <p:ph type="sldNum" sz="quarter" idx="12"/>
          </p:nvPr>
        </p:nvSpPr>
        <p:spPr/>
        <p:txBody>
          <a:bodyPr/>
          <a:lstStyle/>
          <a:p>
            <a:fld id="{4860309F-B662-4DA2-819A-3D6F262AD4E0}" type="slidenum">
              <a:rPr lang="en-GB" smtClean="0">
                <a:solidFill>
                  <a:prstClr val="white"/>
                </a:solidFill>
              </a:rPr>
              <a:pPr/>
              <a:t>8</a:t>
            </a:fld>
            <a:endParaRPr lang="en-GB" dirty="0">
              <a:solidFill>
                <a:prstClr val="white"/>
              </a:solidFill>
            </a:endParaRPr>
          </a:p>
        </p:txBody>
      </p:sp>
      <p:sp>
        <p:nvSpPr>
          <p:cNvPr id="3" name="Cím 2"/>
          <p:cNvSpPr>
            <a:spLocks noGrp="1"/>
          </p:cNvSpPr>
          <p:nvPr>
            <p:ph type="title"/>
          </p:nvPr>
        </p:nvSpPr>
        <p:spPr/>
        <p:txBody>
          <a:bodyPr/>
          <a:lstStyle/>
          <a:p>
            <a:r>
              <a:rPr lang="hu-HU" dirty="0" err="1" smtClean="0"/>
              <a:t>Matchmaking</a:t>
            </a:r>
            <a:r>
              <a:rPr lang="hu-HU" dirty="0" smtClean="0"/>
              <a:t> and </a:t>
            </a:r>
            <a:r>
              <a:rPr lang="hu-HU" dirty="0" err="1" smtClean="0"/>
              <a:t>Events</a:t>
            </a:r>
            <a:r>
              <a:rPr lang="hu-HU" dirty="0" smtClean="0"/>
              <a:t> I.</a:t>
            </a:r>
            <a:endParaRPr lang="en-US" dirty="0"/>
          </a:p>
        </p:txBody>
      </p:sp>
      <p:pic>
        <p:nvPicPr>
          <p:cNvPr id="5" name="Kép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6020" y="219540"/>
            <a:ext cx="1790476" cy="17904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076" name="Picture 4" descr="Innovation Tour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2160" y="3894207"/>
            <a:ext cx="2808312" cy="1911057"/>
          </a:xfrm>
          <a:prstGeom prst="rect">
            <a:avLst/>
          </a:prstGeom>
          <a:noFill/>
          <a:extLst>
            <a:ext uri="{909E8E84-426E-40DD-AFC4-6F175D3DCCD1}">
              <a14:hiddenFill xmlns:a14="http://schemas.microsoft.com/office/drawing/2010/main">
                <a:solidFill>
                  <a:srgbClr val="FFFFFF"/>
                </a:solidFill>
              </a14:hiddenFill>
            </a:ext>
          </a:extLst>
        </p:spPr>
      </p:pic>
      <p:sp>
        <p:nvSpPr>
          <p:cNvPr id="7" name="Téglalap 6"/>
          <p:cNvSpPr/>
          <p:nvPr/>
        </p:nvSpPr>
        <p:spPr>
          <a:xfrm>
            <a:off x="370278" y="1354289"/>
            <a:ext cx="7442082" cy="4985980"/>
          </a:xfrm>
          <a:prstGeom prst="rect">
            <a:avLst/>
          </a:prstGeom>
        </p:spPr>
        <p:txBody>
          <a:bodyPr wrap="square">
            <a:spAutoFit/>
          </a:bodyPr>
          <a:lstStyle/>
          <a:p>
            <a:pPr algn="just">
              <a:lnSpc>
                <a:spcPct val="150000"/>
              </a:lnSpc>
            </a:pPr>
            <a:r>
              <a:rPr lang="hu-HU" b="1" dirty="0">
                <a:solidFill>
                  <a:schemeClr val="accent1"/>
                </a:solidFill>
              </a:rPr>
              <a:t>1</a:t>
            </a:r>
            <a:r>
              <a:rPr lang="hu-HU" b="1" dirty="0" smtClean="0">
                <a:solidFill>
                  <a:schemeClr val="accent1"/>
                </a:solidFill>
              </a:rPr>
              <a:t>. US </a:t>
            </a:r>
            <a:r>
              <a:rPr lang="de-DE" b="1" dirty="0" smtClean="0">
                <a:solidFill>
                  <a:schemeClr val="accent1"/>
                </a:solidFill>
              </a:rPr>
              <a:t>Innovation </a:t>
            </a:r>
            <a:r>
              <a:rPr lang="de-DE" b="1" dirty="0">
                <a:solidFill>
                  <a:schemeClr val="accent1"/>
                </a:solidFill>
              </a:rPr>
              <a:t>Tours</a:t>
            </a:r>
            <a:endParaRPr lang="hu-HU" b="1" dirty="0">
              <a:solidFill>
                <a:schemeClr val="accent1"/>
              </a:solidFill>
            </a:endParaRPr>
          </a:p>
          <a:p>
            <a:pPr marL="285750" indent="-285750" algn="just">
              <a:lnSpc>
                <a:spcPct val="150000"/>
              </a:lnSpc>
              <a:buFont typeface="Arial" panose="020B0604020202020204" pitchFamily="34" charset="0"/>
              <a:buChar char="•"/>
            </a:pPr>
            <a:r>
              <a:rPr lang="hu-HU" dirty="0">
                <a:solidFill>
                  <a:srgbClr val="214097"/>
                </a:solidFill>
              </a:rPr>
              <a:t>E</a:t>
            </a:r>
            <a:r>
              <a:rPr lang="en-US" dirty="0" err="1">
                <a:solidFill>
                  <a:srgbClr val="214097"/>
                </a:solidFill>
              </a:rPr>
              <a:t>ncourag</a:t>
            </a:r>
            <a:r>
              <a:rPr lang="hu-HU" dirty="0">
                <a:solidFill>
                  <a:srgbClr val="214097"/>
                </a:solidFill>
              </a:rPr>
              <a:t>ing</a:t>
            </a:r>
            <a:r>
              <a:rPr lang="en-US" dirty="0">
                <a:solidFill>
                  <a:srgbClr val="214097"/>
                </a:solidFill>
              </a:rPr>
              <a:t> the commercialization of promising EU research and </a:t>
            </a:r>
            <a:r>
              <a:rPr lang="en-US" dirty="0" smtClean="0">
                <a:solidFill>
                  <a:srgbClr val="214097"/>
                </a:solidFill>
              </a:rPr>
              <a:t>technologies</a:t>
            </a:r>
            <a:endParaRPr lang="hu-HU" dirty="0" smtClean="0">
              <a:solidFill>
                <a:srgbClr val="214097"/>
              </a:solidFill>
            </a:endParaRPr>
          </a:p>
          <a:p>
            <a:pPr marL="285750" indent="-285750" algn="just">
              <a:lnSpc>
                <a:spcPct val="150000"/>
              </a:lnSpc>
              <a:buFont typeface="Arial" panose="020B0604020202020204" pitchFamily="34" charset="0"/>
              <a:buChar char="•"/>
            </a:pPr>
            <a:r>
              <a:rPr lang="hu-HU" dirty="0" smtClean="0">
                <a:solidFill>
                  <a:srgbClr val="214097"/>
                </a:solidFill>
              </a:rPr>
              <a:t>G</a:t>
            </a:r>
            <a:r>
              <a:rPr lang="en-US" dirty="0" err="1" smtClean="0">
                <a:solidFill>
                  <a:srgbClr val="214097"/>
                </a:solidFill>
              </a:rPr>
              <a:t>ain</a:t>
            </a:r>
            <a:r>
              <a:rPr lang="hu-HU" dirty="0" smtClean="0">
                <a:solidFill>
                  <a:srgbClr val="214097"/>
                </a:solidFill>
              </a:rPr>
              <a:t>ing</a:t>
            </a:r>
            <a:r>
              <a:rPr lang="en-US" dirty="0" smtClean="0">
                <a:solidFill>
                  <a:srgbClr val="214097"/>
                </a:solidFill>
              </a:rPr>
              <a:t> </a:t>
            </a:r>
            <a:r>
              <a:rPr lang="en-US" dirty="0">
                <a:solidFill>
                  <a:srgbClr val="214097"/>
                </a:solidFill>
              </a:rPr>
              <a:t>an understanding of the local US ecosystems </a:t>
            </a:r>
            <a:endParaRPr lang="hu-HU" dirty="0">
              <a:solidFill>
                <a:srgbClr val="214097"/>
              </a:solidFill>
            </a:endParaRPr>
          </a:p>
          <a:p>
            <a:pPr marL="285750" indent="-285750" algn="just">
              <a:lnSpc>
                <a:spcPct val="150000"/>
              </a:lnSpc>
              <a:buFont typeface="Arial" panose="020B0604020202020204" pitchFamily="34" charset="0"/>
              <a:buChar char="•"/>
            </a:pPr>
            <a:r>
              <a:rPr lang="hu-HU" dirty="0" smtClean="0">
                <a:solidFill>
                  <a:srgbClr val="214097"/>
                </a:solidFill>
              </a:rPr>
              <a:t>R</a:t>
            </a:r>
            <a:r>
              <a:rPr lang="en-US" dirty="0" err="1" smtClean="0">
                <a:solidFill>
                  <a:srgbClr val="214097"/>
                </a:solidFill>
              </a:rPr>
              <a:t>eceiv</a:t>
            </a:r>
            <a:r>
              <a:rPr lang="hu-HU" dirty="0" smtClean="0">
                <a:solidFill>
                  <a:srgbClr val="214097"/>
                </a:solidFill>
              </a:rPr>
              <a:t>ing</a:t>
            </a:r>
            <a:r>
              <a:rPr lang="en-US" dirty="0" smtClean="0">
                <a:solidFill>
                  <a:srgbClr val="214097"/>
                </a:solidFill>
              </a:rPr>
              <a:t> </a:t>
            </a:r>
            <a:r>
              <a:rPr lang="en-US" dirty="0">
                <a:solidFill>
                  <a:srgbClr val="214097"/>
                </a:solidFill>
              </a:rPr>
              <a:t>live feedbacks on your project(s)/prototype/business plan</a:t>
            </a:r>
            <a:endParaRPr lang="hu-HU" dirty="0">
              <a:solidFill>
                <a:srgbClr val="214097"/>
              </a:solidFill>
            </a:endParaRPr>
          </a:p>
          <a:p>
            <a:pPr marL="285750" indent="-285750" algn="just">
              <a:lnSpc>
                <a:spcPct val="150000"/>
              </a:lnSpc>
              <a:buFont typeface="Arial" panose="020B0604020202020204" pitchFamily="34" charset="0"/>
              <a:buChar char="•"/>
            </a:pPr>
            <a:r>
              <a:rPr lang="hu-HU" dirty="0">
                <a:solidFill>
                  <a:srgbClr val="214097"/>
                </a:solidFill>
              </a:rPr>
              <a:t>M</a:t>
            </a:r>
            <a:r>
              <a:rPr lang="en-US" dirty="0" err="1">
                <a:solidFill>
                  <a:srgbClr val="214097"/>
                </a:solidFill>
              </a:rPr>
              <a:t>eet</a:t>
            </a:r>
            <a:r>
              <a:rPr lang="hu-HU" dirty="0">
                <a:solidFill>
                  <a:srgbClr val="214097"/>
                </a:solidFill>
              </a:rPr>
              <a:t>ing</a:t>
            </a:r>
            <a:r>
              <a:rPr lang="en-US" dirty="0">
                <a:solidFill>
                  <a:srgbClr val="214097"/>
                </a:solidFill>
              </a:rPr>
              <a:t> potential strategic partners</a:t>
            </a:r>
            <a:r>
              <a:rPr lang="hu-HU" dirty="0">
                <a:solidFill>
                  <a:srgbClr val="214097"/>
                </a:solidFill>
              </a:rPr>
              <a:t>, </a:t>
            </a:r>
            <a:r>
              <a:rPr lang="en-US" dirty="0" err="1">
                <a:solidFill>
                  <a:srgbClr val="214097"/>
                </a:solidFill>
              </a:rPr>
              <a:t>shar</a:t>
            </a:r>
            <a:r>
              <a:rPr lang="hu-HU" dirty="0">
                <a:solidFill>
                  <a:srgbClr val="214097"/>
                </a:solidFill>
              </a:rPr>
              <a:t>ing</a:t>
            </a:r>
            <a:r>
              <a:rPr lang="en-US" dirty="0">
                <a:solidFill>
                  <a:srgbClr val="214097"/>
                </a:solidFill>
              </a:rPr>
              <a:t> good practices</a:t>
            </a:r>
            <a:endParaRPr lang="hu-HU" dirty="0">
              <a:solidFill>
                <a:srgbClr val="214097"/>
              </a:solidFill>
            </a:endParaRPr>
          </a:p>
          <a:p>
            <a:pPr marL="285750" indent="-285750" algn="just">
              <a:lnSpc>
                <a:spcPct val="150000"/>
              </a:lnSpc>
              <a:buFont typeface="Arial" panose="020B0604020202020204" pitchFamily="34" charset="0"/>
              <a:buChar char="•"/>
            </a:pPr>
            <a:r>
              <a:rPr lang="hu-HU" dirty="0">
                <a:solidFill>
                  <a:srgbClr val="214097"/>
                </a:solidFill>
              </a:rPr>
              <a:t>E</a:t>
            </a:r>
            <a:r>
              <a:rPr lang="en-US" dirty="0" err="1">
                <a:solidFill>
                  <a:srgbClr val="214097"/>
                </a:solidFill>
              </a:rPr>
              <a:t>xplor</a:t>
            </a:r>
            <a:r>
              <a:rPr lang="hu-HU" dirty="0">
                <a:solidFill>
                  <a:srgbClr val="214097"/>
                </a:solidFill>
              </a:rPr>
              <a:t>ing</a:t>
            </a:r>
            <a:r>
              <a:rPr lang="en-US" dirty="0">
                <a:solidFill>
                  <a:srgbClr val="214097"/>
                </a:solidFill>
              </a:rPr>
              <a:t> funding and investment</a:t>
            </a:r>
            <a:r>
              <a:rPr lang="hu-HU" dirty="0">
                <a:solidFill>
                  <a:srgbClr val="214097"/>
                </a:solidFill>
              </a:rPr>
              <a:t> </a:t>
            </a:r>
            <a:r>
              <a:rPr lang="hu-HU" dirty="0" err="1">
                <a:solidFill>
                  <a:srgbClr val="214097"/>
                </a:solidFill>
              </a:rPr>
              <a:t>opportunities</a:t>
            </a:r>
            <a:r>
              <a:rPr lang="hu-HU" dirty="0">
                <a:solidFill>
                  <a:srgbClr val="214097"/>
                </a:solidFill>
              </a:rPr>
              <a:t> </a:t>
            </a:r>
          </a:p>
          <a:p>
            <a:pPr marL="285750" indent="-285750" algn="just">
              <a:lnSpc>
                <a:spcPct val="150000"/>
              </a:lnSpc>
              <a:buFont typeface="Arial" panose="020B0604020202020204" pitchFamily="34" charset="0"/>
              <a:buChar char="•"/>
            </a:pPr>
            <a:r>
              <a:rPr lang="hu-HU" dirty="0" err="1">
                <a:solidFill>
                  <a:srgbClr val="214097"/>
                </a:solidFill>
              </a:rPr>
              <a:t>Lasting</a:t>
            </a:r>
            <a:r>
              <a:rPr lang="hu-HU" dirty="0">
                <a:solidFill>
                  <a:srgbClr val="214097"/>
                </a:solidFill>
              </a:rPr>
              <a:t> 5 </a:t>
            </a:r>
            <a:r>
              <a:rPr lang="hu-HU" dirty="0" err="1" smtClean="0">
                <a:solidFill>
                  <a:srgbClr val="214097"/>
                </a:solidFill>
              </a:rPr>
              <a:t>days</a:t>
            </a:r>
            <a:endParaRPr lang="hu-HU" dirty="0" smtClean="0">
              <a:solidFill>
                <a:srgbClr val="214097"/>
              </a:solidFill>
            </a:endParaRPr>
          </a:p>
          <a:p>
            <a:pPr marL="285750" indent="-285750" algn="just">
              <a:lnSpc>
                <a:spcPct val="150000"/>
              </a:lnSpc>
              <a:buFont typeface="Arial" panose="020B0604020202020204" pitchFamily="34" charset="0"/>
              <a:buChar char="•"/>
            </a:pPr>
            <a:r>
              <a:rPr lang="en-US" dirty="0">
                <a:solidFill>
                  <a:srgbClr val="214097"/>
                </a:solidFill>
              </a:rPr>
              <a:t>The costs for the venue, materials, </a:t>
            </a:r>
            <a:endParaRPr lang="hu-HU" dirty="0" smtClean="0">
              <a:solidFill>
                <a:srgbClr val="214097"/>
              </a:solidFill>
            </a:endParaRPr>
          </a:p>
          <a:p>
            <a:pPr algn="just">
              <a:lnSpc>
                <a:spcPct val="150000"/>
              </a:lnSpc>
            </a:pPr>
            <a:r>
              <a:rPr lang="hu-HU" dirty="0">
                <a:solidFill>
                  <a:srgbClr val="214097"/>
                </a:solidFill>
              </a:rPr>
              <a:t> </a:t>
            </a:r>
            <a:r>
              <a:rPr lang="hu-HU" dirty="0" smtClean="0">
                <a:solidFill>
                  <a:srgbClr val="214097"/>
                </a:solidFill>
              </a:rPr>
              <a:t>    </a:t>
            </a:r>
            <a:r>
              <a:rPr lang="en-US" dirty="0" smtClean="0">
                <a:solidFill>
                  <a:srgbClr val="214097"/>
                </a:solidFill>
              </a:rPr>
              <a:t>catering </a:t>
            </a:r>
            <a:r>
              <a:rPr lang="hu-HU" dirty="0" err="1">
                <a:solidFill>
                  <a:srgbClr val="214097"/>
                </a:solidFill>
              </a:rPr>
              <a:t>are</a:t>
            </a:r>
            <a:r>
              <a:rPr lang="hu-HU" dirty="0">
                <a:solidFill>
                  <a:srgbClr val="214097"/>
                </a:solidFill>
              </a:rPr>
              <a:t> </a:t>
            </a:r>
            <a:r>
              <a:rPr lang="hu-HU" dirty="0" err="1">
                <a:solidFill>
                  <a:srgbClr val="214097"/>
                </a:solidFill>
              </a:rPr>
              <a:t>covered</a:t>
            </a:r>
            <a:endParaRPr lang="hu-HU" dirty="0">
              <a:solidFill>
                <a:srgbClr val="214097"/>
              </a:solidFill>
            </a:endParaRPr>
          </a:p>
          <a:p>
            <a:pPr marL="285750" indent="-285750" algn="just">
              <a:lnSpc>
                <a:spcPct val="150000"/>
              </a:lnSpc>
              <a:buFont typeface="Arial" panose="020B0604020202020204" pitchFamily="34" charset="0"/>
              <a:buChar char="•"/>
            </a:pPr>
            <a:endParaRPr lang="hu-HU" sz="1600" dirty="0" smtClean="0">
              <a:solidFill>
                <a:srgbClr val="214097"/>
              </a:solidFill>
            </a:endParaRPr>
          </a:p>
          <a:p>
            <a:pPr marL="285750" indent="-285750" algn="just">
              <a:lnSpc>
                <a:spcPct val="150000"/>
              </a:lnSpc>
              <a:buFont typeface="Arial" panose="020B0604020202020204" pitchFamily="34" charset="0"/>
              <a:buChar char="•"/>
            </a:pPr>
            <a:endParaRPr lang="hu-HU" sz="1600" dirty="0">
              <a:solidFill>
                <a:srgbClr val="214097"/>
              </a:solidFill>
            </a:endParaRPr>
          </a:p>
        </p:txBody>
      </p:sp>
    </p:spTree>
    <p:extLst>
      <p:ext uri="{BB962C8B-B14F-4D97-AF65-F5344CB8AC3E}">
        <p14:creationId xmlns:p14="http://schemas.microsoft.com/office/powerpoint/2010/main" val="1708267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3076"/>
                                        </p:tgtEl>
                                        <p:attrNameLst>
                                          <p:attrName>style.visibility</p:attrName>
                                        </p:attrNameLst>
                                      </p:cBhvr>
                                      <p:to>
                                        <p:strVal val="visible"/>
                                      </p:to>
                                    </p:set>
                                    <p:animEffect transition="in" filter="fade">
                                      <p:cBhvr>
                                        <p:cTn id="20" dur="1000"/>
                                        <p:tgtEl>
                                          <p:spTgt spid="3076"/>
                                        </p:tgtEl>
                                      </p:cBhvr>
                                    </p:animEffect>
                                    <p:anim calcmode="lin" valueType="num">
                                      <p:cBhvr>
                                        <p:cTn id="21" dur="1000" fill="hold"/>
                                        <p:tgtEl>
                                          <p:spTgt spid="3076"/>
                                        </p:tgtEl>
                                        <p:attrNameLst>
                                          <p:attrName>ppt_x</p:attrName>
                                        </p:attrNameLst>
                                      </p:cBhvr>
                                      <p:tavLst>
                                        <p:tav tm="0">
                                          <p:val>
                                            <p:strVal val="#ppt_x"/>
                                          </p:val>
                                        </p:tav>
                                        <p:tav tm="100000">
                                          <p:val>
                                            <p:strVal val="#ppt_x"/>
                                          </p:val>
                                        </p:tav>
                                      </p:tavLst>
                                    </p:anim>
                                    <p:anim calcmode="lin" valueType="num">
                                      <p:cBhvr>
                                        <p:cTn id="22"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p:cNvSpPr>
            <a:spLocks noGrp="1"/>
          </p:cNvSpPr>
          <p:nvPr>
            <p:ph type="sldNum" sz="quarter" idx="12"/>
          </p:nvPr>
        </p:nvSpPr>
        <p:spPr/>
        <p:txBody>
          <a:bodyPr/>
          <a:lstStyle/>
          <a:p>
            <a:fld id="{4860309F-B662-4DA2-819A-3D6F262AD4E0}" type="slidenum">
              <a:rPr lang="en-GB" smtClean="0">
                <a:solidFill>
                  <a:prstClr val="white"/>
                </a:solidFill>
              </a:rPr>
              <a:pPr/>
              <a:t>9</a:t>
            </a:fld>
            <a:endParaRPr lang="en-GB" dirty="0">
              <a:solidFill>
                <a:prstClr val="white"/>
              </a:solidFill>
            </a:endParaRPr>
          </a:p>
        </p:txBody>
      </p:sp>
      <p:sp>
        <p:nvSpPr>
          <p:cNvPr id="3" name="Cím 2"/>
          <p:cNvSpPr>
            <a:spLocks noGrp="1"/>
          </p:cNvSpPr>
          <p:nvPr>
            <p:ph type="title"/>
          </p:nvPr>
        </p:nvSpPr>
        <p:spPr/>
        <p:txBody>
          <a:bodyPr/>
          <a:lstStyle/>
          <a:p>
            <a:r>
              <a:rPr lang="hu-HU" dirty="0" err="1"/>
              <a:t>Matchmaking</a:t>
            </a:r>
            <a:r>
              <a:rPr lang="hu-HU" dirty="0"/>
              <a:t> and </a:t>
            </a:r>
            <a:r>
              <a:rPr lang="hu-HU" dirty="0" err="1"/>
              <a:t>Events</a:t>
            </a:r>
            <a:r>
              <a:rPr lang="hu-HU" dirty="0"/>
              <a:t> I.</a:t>
            </a:r>
          </a:p>
        </p:txBody>
      </p:sp>
      <p:sp>
        <p:nvSpPr>
          <p:cNvPr id="4" name="Tartalom helye 3"/>
          <p:cNvSpPr>
            <a:spLocks noGrp="1"/>
          </p:cNvSpPr>
          <p:nvPr>
            <p:ph sz="quarter" idx="13"/>
          </p:nvPr>
        </p:nvSpPr>
        <p:spPr/>
        <p:txBody>
          <a:bodyPr>
            <a:normAutofit/>
          </a:bodyPr>
          <a:lstStyle/>
          <a:p>
            <a:pPr marL="0" indent="0">
              <a:buNone/>
            </a:pPr>
            <a:r>
              <a:rPr lang="hu-HU" sz="2000" dirty="0" smtClean="0">
                <a:solidFill>
                  <a:schemeClr val="accent1"/>
                </a:solidFill>
              </a:rPr>
              <a:t>2. EU </a:t>
            </a:r>
            <a:r>
              <a:rPr lang="de-DE" sz="2000" dirty="0">
                <a:solidFill>
                  <a:schemeClr val="accent1"/>
                </a:solidFill>
              </a:rPr>
              <a:t>Innovation </a:t>
            </a:r>
            <a:r>
              <a:rPr lang="de-DE" sz="2000" dirty="0" smtClean="0">
                <a:solidFill>
                  <a:schemeClr val="accent1"/>
                </a:solidFill>
              </a:rPr>
              <a:t>Tours</a:t>
            </a:r>
            <a:endParaRPr lang="hu-HU" sz="2000" b="0" dirty="0" smtClean="0"/>
          </a:p>
          <a:p>
            <a:r>
              <a:rPr lang="hu-HU" sz="1800" b="0" dirty="0" smtClean="0"/>
              <a:t>S</a:t>
            </a:r>
            <a:r>
              <a:rPr lang="en-US" sz="1800" b="0" dirty="0" err="1"/>
              <a:t>ector</a:t>
            </a:r>
            <a:r>
              <a:rPr lang="en-US" sz="1800" b="0" dirty="0"/>
              <a:t>-focused tour </a:t>
            </a:r>
            <a:r>
              <a:rPr lang="hu-HU" sz="1800" b="0" dirty="0" err="1"/>
              <a:t>in</a:t>
            </a:r>
            <a:r>
              <a:rPr lang="hu-HU" sz="1800" b="0" dirty="0"/>
              <a:t> </a:t>
            </a:r>
            <a:r>
              <a:rPr lang="hu-HU" sz="1800" b="0" dirty="0" err="1"/>
              <a:t>the</a:t>
            </a:r>
            <a:r>
              <a:rPr lang="hu-HU" sz="1800" b="0" dirty="0"/>
              <a:t> EU </a:t>
            </a:r>
            <a:r>
              <a:rPr lang="en-US" sz="1800" b="0" dirty="0"/>
              <a:t>with representatives of ENRICH in the USA </a:t>
            </a:r>
            <a:r>
              <a:rPr lang="en-US" sz="1800" b="0" dirty="0" err="1"/>
              <a:t>Centres</a:t>
            </a:r>
            <a:r>
              <a:rPr lang="en-US" sz="1800" b="0" dirty="0"/>
              <a:t> and Hubs, ENRICH</a:t>
            </a:r>
            <a:r>
              <a:rPr lang="hu-HU" sz="1800" b="0" dirty="0"/>
              <a:t> </a:t>
            </a:r>
            <a:r>
              <a:rPr lang="en-US" sz="1800" b="0" dirty="0"/>
              <a:t>Ambassadors, investors, etc. </a:t>
            </a:r>
            <a:endParaRPr lang="hu-HU" sz="1800" b="0" dirty="0"/>
          </a:p>
          <a:p>
            <a:r>
              <a:rPr lang="hu-HU" sz="1800" b="0" dirty="0"/>
              <a:t>B</a:t>
            </a:r>
            <a:r>
              <a:rPr lang="en-US" sz="1800" b="0" dirty="0"/>
              <a:t>ring</a:t>
            </a:r>
            <a:r>
              <a:rPr lang="hu-HU" sz="1800" b="0" dirty="0"/>
              <a:t>ing</a:t>
            </a:r>
            <a:r>
              <a:rPr lang="en-US" sz="1800" b="0" dirty="0"/>
              <a:t> the</a:t>
            </a:r>
            <a:r>
              <a:rPr lang="hu-HU" sz="1800" b="0" dirty="0"/>
              <a:t> </a:t>
            </a:r>
            <a:r>
              <a:rPr lang="en-US" sz="1800" b="0" dirty="0"/>
              <a:t>ENRICH in the USA and the US ecosystem closer to European R&amp;I entrepreneurs </a:t>
            </a:r>
            <a:endParaRPr lang="hu-HU" sz="1800" b="0" dirty="0"/>
          </a:p>
          <a:p>
            <a:r>
              <a:rPr lang="hu-HU" sz="1800" b="0" dirty="0"/>
              <a:t>P</a:t>
            </a:r>
            <a:r>
              <a:rPr lang="en-US" sz="1800" b="0" dirty="0" err="1"/>
              <a:t>rovid</a:t>
            </a:r>
            <a:r>
              <a:rPr lang="hu-HU" sz="1800" b="0" dirty="0"/>
              <a:t>ing</a:t>
            </a:r>
            <a:r>
              <a:rPr lang="en-US" sz="1800" b="0" dirty="0"/>
              <a:t> first-hand information and training to Europeans’ benefit</a:t>
            </a:r>
            <a:endParaRPr lang="hu-HU" sz="1800" b="0" dirty="0"/>
          </a:p>
          <a:p>
            <a:r>
              <a:rPr lang="en-US" sz="1800" b="0" dirty="0"/>
              <a:t>10 US participants with over 80 EU</a:t>
            </a:r>
            <a:r>
              <a:rPr lang="hu-HU" sz="1800" b="0" dirty="0"/>
              <a:t> </a:t>
            </a:r>
            <a:r>
              <a:rPr lang="hu-HU" sz="1800" b="0" dirty="0" err="1"/>
              <a:t>stakeholders</a:t>
            </a:r>
            <a:endParaRPr lang="hu-HU" sz="1800" b="0" dirty="0"/>
          </a:p>
          <a:p>
            <a:pPr marL="0" indent="0">
              <a:buNone/>
            </a:pPr>
            <a:endParaRPr lang="hu-HU" dirty="0"/>
          </a:p>
        </p:txBody>
      </p:sp>
      <p:pic>
        <p:nvPicPr>
          <p:cNvPr id="5" name="Kép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6020" y="219540"/>
            <a:ext cx="1790476" cy="17904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383203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INCOBRA">
      <a:dk1>
        <a:srgbClr val="3F3F3F"/>
      </a:dk1>
      <a:lt1>
        <a:sysClr val="window" lastClr="FFFFFF"/>
      </a:lt1>
      <a:dk2>
        <a:srgbClr val="FFFFFF"/>
      </a:dk2>
      <a:lt2>
        <a:srgbClr val="EEECE1"/>
      </a:lt2>
      <a:accent1>
        <a:srgbClr val="304C92"/>
      </a:accent1>
      <a:accent2>
        <a:srgbClr val="95B540"/>
      </a:accent2>
      <a:accent3>
        <a:srgbClr val="FFCC33"/>
      </a:accent3>
      <a:accent4>
        <a:srgbClr val="FF9933"/>
      </a:accent4>
      <a:accent5>
        <a:srgbClr val="938953"/>
      </a:accent5>
      <a:accent6>
        <a:srgbClr val="974806"/>
      </a:accent6>
      <a:hlink>
        <a:srgbClr val="304C92"/>
      </a:hlink>
      <a:folHlink>
        <a:srgbClr val="95B540"/>
      </a:folHlink>
    </a:clrScheme>
    <a:fontScheme name="incobr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3744</TotalTime>
  <Words>2133</Words>
  <Application>Microsoft Office PowerPoint</Application>
  <PresentationFormat>Diavetítés a képernyőre (4:3 oldalarány)</PresentationFormat>
  <Paragraphs>284</Paragraphs>
  <Slides>22</Slides>
  <Notes>22</Notes>
  <HiddenSlides>0</HiddenSlides>
  <MMClips>0</MMClips>
  <ScaleCrop>false</ScaleCrop>
  <HeadingPairs>
    <vt:vector size="6" baseType="variant">
      <vt:variant>
        <vt:lpstr>Használt betűtípusok</vt:lpstr>
      </vt:variant>
      <vt:variant>
        <vt:i4>5</vt:i4>
      </vt:variant>
      <vt:variant>
        <vt:lpstr>Téma</vt:lpstr>
      </vt:variant>
      <vt:variant>
        <vt:i4>1</vt:i4>
      </vt:variant>
      <vt:variant>
        <vt:lpstr>Diacímek</vt:lpstr>
      </vt:variant>
      <vt:variant>
        <vt:i4>22</vt:i4>
      </vt:variant>
    </vt:vector>
  </HeadingPairs>
  <TitlesOfParts>
    <vt:vector size="28" baseType="lpstr">
      <vt:lpstr>Arial</vt:lpstr>
      <vt:lpstr>Calibri</vt:lpstr>
      <vt:lpstr>Courier New</vt:lpstr>
      <vt:lpstr>Helvetica</vt:lpstr>
      <vt:lpstr>Wingdings</vt:lpstr>
      <vt:lpstr>Office Theme</vt:lpstr>
      <vt:lpstr>PowerPoint bemutató</vt:lpstr>
      <vt:lpstr>ENRICH Services</vt:lpstr>
      <vt:lpstr>ENRICH Service Portfolio ENRICH in the USA Experience  ̶  Your Journey</vt:lpstr>
      <vt:lpstr>ENRICH Service Portfolio Clustered by Service Categories  </vt:lpstr>
      <vt:lpstr>Information Services</vt:lpstr>
      <vt:lpstr>Guidance Training and  Infrastructure I.</vt:lpstr>
      <vt:lpstr>Guidance Training and  Infrastructure II.</vt:lpstr>
      <vt:lpstr>Matchmaking and Events I.</vt:lpstr>
      <vt:lpstr>Matchmaking and Events I.</vt:lpstr>
      <vt:lpstr>Matchmaking and Events I.</vt:lpstr>
      <vt:lpstr>Matchmaking and Events I.</vt:lpstr>
      <vt:lpstr>Matchmaking and Events I.</vt:lpstr>
      <vt:lpstr>Matchmaking and Events I.</vt:lpstr>
      <vt:lpstr>Matchmaking and Events II.</vt:lpstr>
      <vt:lpstr>Matchmaking and Events III.</vt:lpstr>
      <vt:lpstr>Matchmaking and Events III.</vt:lpstr>
      <vt:lpstr>Matchmaking and Events III.</vt:lpstr>
      <vt:lpstr>Advice and Coaching I.</vt:lpstr>
      <vt:lpstr>Advice and Coaching I.</vt:lpstr>
      <vt:lpstr>Advice and Coaching II. </vt:lpstr>
      <vt:lpstr>Opportunities - Open calls!!!</vt:lpstr>
      <vt:lpstr>Various ways to stay informed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Krisztina Dax</dc:creator>
  <cp:lastModifiedBy>Dorogi Ildikó</cp:lastModifiedBy>
  <cp:revision>293</cp:revision>
  <cp:lastPrinted>2018-11-29T09:01:18Z</cp:lastPrinted>
  <dcterms:created xsi:type="dcterms:W3CDTF">2018-11-27T10:02:30Z</dcterms:created>
  <dcterms:modified xsi:type="dcterms:W3CDTF">2019-10-13T18:54:16Z</dcterms:modified>
</cp:coreProperties>
</file>